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00FF"/>
    <a:srgbClr val="9933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0" d="100"/>
          <a:sy n="90" d="100"/>
        </p:scale>
        <p:origin x="39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2/9/2021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ru-RU" smtClean="0"/>
              <a:t>Вставка рисунка</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1410" y="3073397"/>
            <a:ext cx="4878391" cy="27178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073397"/>
            <a:ext cx="4875210" cy="27178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2/9/2021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212118"/>
            <a:ext cx="9905998" cy="1478570"/>
          </a:xfrm>
        </p:spPr>
        <p:txBody>
          <a:bodyPr>
            <a:normAutofit/>
          </a:bodyPr>
          <a:lstStyle/>
          <a:p>
            <a:pPr algn="ctr"/>
            <a:r>
              <a:rPr lang="ru-RU" b="1" dirty="0" smtClean="0">
                <a:solidFill>
                  <a:srgbClr val="0000FF"/>
                </a:solidFill>
                <a:effectLst>
                  <a:outerShdw blurRad="38100" dist="38100" dir="2700000" algn="tl">
                    <a:srgbClr val="000000">
                      <a:alpha val="43137"/>
                    </a:srgbClr>
                  </a:outerShdw>
                </a:effectLst>
                <a:latin typeface="Century" panose="02040604050505020304" pitchFamily="18" charset="0"/>
              </a:rPr>
              <a:t>Польза и вред интернета в жизни дошкольников</a:t>
            </a:r>
            <a:endParaRPr lang="ru-RU" b="1" dirty="0">
              <a:solidFill>
                <a:srgbClr val="0000FF"/>
              </a:solidFill>
              <a:effectLst>
                <a:outerShdw blurRad="38100" dist="38100" dir="2700000" algn="tl">
                  <a:srgbClr val="000000">
                    <a:alpha val="43137"/>
                  </a:srgbClr>
                </a:outerShdw>
              </a:effectLst>
              <a:latin typeface="Century" panose="02040604050505020304" pitchFamily="18" charset="0"/>
            </a:endParaRPr>
          </a:p>
        </p:txBody>
      </p:sp>
      <p:sp>
        <p:nvSpPr>
          <p:cNvPr id="4" name="Объект 3"/>
          <p:cNvSpPr>
            <a:spLocks noGrp="1"/>
          </p:cNvSpPr>
          <p:nvPr>
            <p:ph idx="1"/>
          </p:nvPr>
        </p:nvSpPr>
        <p:spPr>
          <a:xfrm>
            <a:off x="1141412" y="2249487"/>
            <a:ext cx="9905999" cy="4489980"/>
          </a:xfrm>
        </p:spPr>
        <p:txBody>
          <a:bodyPr>
            <a:normAutofit/>
          </a:bodyPr>
          <a:lstStyle/>
          <a:p>
            <a:pPr marL="0" indent="0" algn="ctr">
              <a:buNone/>
            </a:pPr>
            <a:endParaRPr lang="ru-RU" sz="2000" dirty="0" smtClean="0"/>
          </a:p>
          <a:p>
            <a:pPr marL="0" indent="0" algn="ctr">
              <a:buNone/>
            </a:pPr>
            <a:endParaRPr lang="ru-RU" sz="2000" dirty="0"/>
          </a:p>
          <a:p>
            <a:pPr marL="0" indent="0" algn="ctr">
              <a:buNone/>
            </a:pPr>
            <a:endParaRPr lang="ru-RU" sz="2000" dirty="0" smtClean="0"/>
          </a:p>
          <a:p>
            <a:pPr marL="0" indent="0" algn="ctr">
              <a:buNone/>
            </a:pPr>
            <a:endParaRPr lang="ru-RU" sz="2000" dirty="0"/>
          </a:p>
          <a:p>
            <a:pPr marL="0" indent="0" algn="ctr">
              <a:buNone/>
            </a:pPr>
            <a:endParaRPr lang="ru-RU" sz="2000" dirty="0" smtClean="0"/>
          </a:p>
          <a:p>
            <a:pPr marL="0" indent="0" algn="ctr">
              <a:buNone/>
            </a:pPr>
            <a:r>
              <a:rPr lang="ru-RU" b="1" dirty="0" smtClean="0">
                <a:solidFill>
                  <a:srgbClr val="6600FF"/>
                </a:solidFill>
                <a:effectLst>
                  <a:outerShdw blurRad="38100" dist="38100" dir="2700000" algn="tl">
                    <a:srgbClr val="000000">
                      <a:alpha val="43137"/>
                    </a:srgbClr>
                  </a:outerShdw>
                </a:effectLst>
                <a:latin typeface="Century" panose="02040604050505020304" pitchFamily="18" charset="0"/>
              </a:rPr>
              <a:t>Подготовили воспитатели 1 группы: </a:t>
            </a:r>
          </a:p>
          <a:p>
            <a:pPr marL="0" indent="0" algn="ctr">
              <a:buNone/>
            </a:pPr>
            <a:r>
              <a:rPr lang="ru-RU" b="1" dirty="0" smtClean="0">
                <a:solidFill>
                  <a:srgbClr val="6600FF"/>
                </a:solidFill>
                <a:effectLst>
                  <a:outerShdw blurRad="38100" dist="38100" dir="2700000" algn="tl">
                    <a:srgbClr val="000000">
                      <a:alpha val="43137"/>
                    </a:srgbClr>
                  </a:outerShdw>
                </a:effectLst>
                <a:latin typeface="Century" panose="02040604050505020304" pitchFamily="18" charset="0"/>
              </a:rPr>
              <a:t>Корзина М.В.</a:t>
            </a:r>
          </a:p>
          <a:p>
            <a:pPr marL="0" indent="0" algn="ctr">
              <a:buNone/>
            </a:pPr>
            <a:r>
              <a:rPr lang="ru-RU" b="1" dirty="0" smtClean="0">
                <a:solidFill>
                  <a:srgbClr val="6600FF"/>
                </a:solidFill>
                <a:effectLst>
                  <a:outerShdw blurRad="38100" dist="38100" dir="2700000" algn="tl">
                    <a:srgbClr val="000000">
                      <a:alpha val="43137"/>
                    </a:srgbClr>
                  </a:outerShdw>
                </a:effectLst>
                <a:latin typeface="Century" panose="02040604050505020304" pitchFamily="18" charset="0"/>
              </a:rPr>
              <a:t>Батыева Н.С.</a:t>
            </a:r>
            <a:endParaRPr lang="ru-RU" b="1" dirty="0">
              <a:solidFill>
                <a:srgbClr val="6600FF"/>
              </a:solidFill>
              <a:effectLst>
                <a:outerShdw blurRad="38100" dist="38100" dir="2700000" algn="tl">
                  <a:srgbClr val="000000">
                    <a:alpha val="43137"/>
                  </a:srgbClr>
                </a:outerShdw>
              </a:effectLst>
              <a:latin typeface="Century" panose="020406040505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1600200"/>
            <a:ext cx="6434667" cy="3242733"/>
          </a:xfrm>
          <a:prstGeom prst="rect">
            <a:avLst/>
          </a:prstGeom>
          <a:ln>
            <a:noFill/>
          </a:ln>
          <a:effectLst>
            <a:softEdge rad="112500"/>
          </a:effectLst>
        </p:spPr>
      </p:pic>
    </p:spTree>
    <p:extLst>
      <p:ext uri="{BB962C8B-B14F-4D97-AF65-F5344CB8AC3E}">
        <p14:creationId xmlns:p14="http://schemas.microsoft.com/office/powerpoint/2010/main" val="13607946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4267" y="68185"/>
            <a:ext cx="10964333" cy="1320348"/>
          </a:xfrm>
        </p:spPr>
        <p:txBody>
          <a:bodyPr>
            <a:normAutofit/>
          </a:bodyPr>
          <a:lstStyle/>
          <a:p>
            <a:pPr algn="ctr">
              <a:lnSpc>
                <a:spcPct val="107000"/>
              </a:lnSpc>
              <a:spcAft>
                <a:spcPts val="800"/>
              </a:spcAft>
            </a:pPr>
            <a:r>
              <a:rPr lang="ru-RU" sz="3200" b="1" dirty="0">
                <a:solidFill>
                  <a:srgbClr val="6600FF"/>
                </a:solidFill>
                <a:effectLst>
                  <a:outerShdw blurRad="38100" dist="38100" dir="2700000" algn="tl">
                    <a:srgbClr val="000000">
                      <a:alpha val="43137"/>
                    </a:srgbClr>
                  </a:outerShdw>
                </a:effectLst>
                <a:latin typeface="Century" panose="02040604050505020304" pitchFamily="18" charset="0"/>
                <a:ea typeface="Cambria Math" panose="02040503050406030204" pitchFamily="18" charset="0"/>
                <a:cs typeface="Times New Roman" panose="02020603050405020304" pitchFamily="18" charset="0"/>
              </a:rPr>
              <a:t>Негативные последствия влияния сети </a:t>
            </a:r>
            <a:r>
              <a:rPr lang="ru-RU" sz="3200" b="1" dirty="0" smtClean="0">
                <a:solidFill>
                  <a:srgbClr val="6600FF"/>
                </a:solidFill>
                <a:effectLst>
                  <a:outerShdw blurRad="38100" dist="38100" dir="2700000" algn="tl">
                    <a:srgbClr val="000000">
                      <a:alpha val="43137"/>
                    </a:srgbClr>
                  </a:outerShdw>
                </a:effectLst>
                <a:latin typeface="Century" panose="02040604050505020304" pitchFamily="18" charset="0"/>
                <a:ea typeface="Cambria Math" panose="02040503050406030204" pitchFamily="18" charset="0"/>
                <a:cs typeface="Times New Roman" panose="02020603050405020304" pitchFamily="18" charset="0"/>
              </a:rPr>
              <a:t>Интернет</a:t>
            </a:r>
            <a:endParaRPr lang="ru-RU" sz="3200" b="1" dirty="0">
              <a:solidFill>
                <a:srgbClr val="6600FF"/>
              </a:solidFill>
              <a:effectLst>
                <a:outerShdw blurRad="38100" dist="38100" dir="2700000" algn="tl">
                  <a:srgbClr val="000000">
                    <a:alpha val="43137"/>
                  </a:srgbClr>
                </a:outerShdw>
              </a:effectLst>
              <a:latin typeface="Century" panose="02040604050505020304" pitchFamily="18" charset="0"/>
              <a:ea typeface="Cambria Math" panose="02040503050406030204" pitchFamily="18" charset="0"/>
            </a:endParaRPr>
          </a:p>
        </p:txBody>
      </p:sp>
      <p:sp>
        <p:nvSpPr>
          <p:cNvPr id="3" name="Объект 2"/>
          <p:cNvSpPr>
            <a:spLocks noGrp="1"/>
          </p:cNvSpPr>
          <p:nvPr>
            <p:ph idx="1"/>
          </p:nvPr>
        </p:nvSpPr>
        <p:spPr>
          <a:xfrm>
            <a:off x="431800" y="1574799"/>
            <a:ext cx="11108267" cy="5207001"/>
          </a:xfrm>
        </p:spPr>
        <p:txBody>
          <a:bodyPr>
            <a:normAutofit fontScale="47500" lnSpcReduction="20000"/>
          </a:bodyPr>
          <a:lstStyle/>
          <a:p>
            <a:pPr marL="0" lvl="0" indent="0" algn="ctr">
              <a:lnSpc>
                <a:spcPct val="107000"/>
              </a:lnSpc>
              <a:spcAft>
                <a:spcPts val="800"/>
              </a:spcAft>
              <a:buSzPts val="1000"/>
              <a:buNone/>
              <a:tabLst>
                <a:tab pos="457200" algn="l"/>
              </a:tabLst>
            </a:pPr>
            <a:r>
              <a:rPr lang="ru-RU" sz="4200" b="1" dirty="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-Детская агрессивность</a:t>
            </a:r>
            <a:r>
              <a:rPr lang="ru-RU" sz="4200" b="1" dirty="0" smtClean="0">
                <a:solidFill>
                  <a:srgbClr val="9933FF"/>
                </a:solidFill>
                <a:latin typeface="Cambria Math" panose="02040503050406030204" pitchFamily="18" charset="0"/>
                <a:ea typeface="Cambria Math" panose="02040503050406030204" pitchFamily="18" charset="0"/>
                <a:cs typeface="Times New Roman" panose="02020603050405020304" pitchFamily="18" charset="0"/>
              </a:rPr>
              <a:t>( </a:t>
            </a:r>
            <a:r>
              <a:rPr lang="ru-RU" sz="4200" b="1" dirty="0">
                <a:solidFill>
                  <a:srgbClr val="9933FF"/>
                </a:solidFill>
                <a:latin typeface="Cambria Math" panose="02040503050406030204" pitchFamily="18" charset="0"/>
                <a:ea typeface="Cambria Math" panose="02040503050406030204" pitchFamily="18" charset="0"/>
                <a:cs typeface="Times New Roman" panose="02020603050405020304" pitchFamily="18" charset="0"/>
              </a:rPr>
              <a:t>возникающая в результате чрезмерного увлечения жестокими играми: «стрелялками», «убивалками</a:t>
            </a:r>
            <a:r>
              <a:rPr lang="ru-RU" sz="4200" b="1" dirty="0" smtClean="0">
                <a:solidFill>
                  <a:srgbClr val="9933FF"/>
                </a:solidFill>
                <a:latin typeface="Cambria Math" panose="02040503050406030204" pitchFamily="18" charset="0"/>
                <a:ea typeface="Cambria Math" panose="02040503050406030204" pitchFamily="18" charset="0"/>
                <a:cs typeface="Times New Roman" panose="02020603050405020304" pitchFamily="18" charset="0"/>
              </a:rPr>
              <a:t>»);</a:t>
            </a:r>
          </a:p>
          <a:p>
            <a:pPr marL="0" lvl="0" indent="0" algn="ctr">
              <a:lnSpc>
                <a:spcPct val="107000"/>
              </a:lnSpc>
              <a:spcAft>
                <a:spcPts val="800"/>
              </a:spcAft>
              <a:buSzPts val="1000"/>
              <a:buNone/>
              <a:tabLst>
                <a:tab pos="457200" algn="l"/>
              </a:tabLst>
            </a:pPr>
            <a:r>
              <a:rPr lang="ru-RU" sz="4200" b="1" dirty="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ru-RU" sz="4200" b="1" dirty="0">
                <a:solidFill>
                  <a:srgbClr val="0000FF"/>
                </a:solidFill>
                <a:latin typeface="Cambria Math" panose="02040503050406030204" pitchFamily="18" charset="0"/>
                <a:ea typeface="Cambria Math" panose="02040503050406030204" pitchFamily="18" charset="0"/>
              </a:rPr>
              <a:t>Искажение реальности </a:t>
            </a:r>
            <a:r>
              <a:rPr lang="ru-RU" sz="4200" b="1" dirty="0" smtClean="0">
                <a:solidFill>
                  <a:srgbClr val="9933FF"/>
                </a:solidFill>
                <a:latin typeface="Cambria Math" panose="02040503050406030204" pitchFamily="18" charset="0"/>
                <a:ea typeface="Cambria Math" panose="02040503050406030204" pitchFamily="18" charset="0"/>
              </a:rPr>
              <a:t>(маленький </a:t>
            </a:r>
            <a:r>
              <a:rPr lang="ru-RU" sz="4200" b="1" dirty="0">
                <a:solidFill>
                  <a:srgbClr val="9933FF"/>
                </a:solidFill>
                <a:latin typeface="Cambria Math" panose="02040503050406030204" pitchFamily="18" charset="0"/>
                <a:ea typeface="Cambria Math" panose="02040503050406030204" pitchFamily="18" charset="0"/>
              </a:rPr>
              <a:t>ребенок не умеет мыслить критически. Любую полученную информацию он воспринимает за правду. В интернете полно искаженного и ложного материала. Компьютерные игры строятся на несуществующих способностях героев и вымышленных свойствах окружающих предметов. Ребенок переносит полученные знания в жизнь. Известны случаи, когда дети, представляя себя супергероями, спрыгивали с крыш </a:t>
            </a:r>
            <a:r>
              <a:rPr lang="ru-RU" sz="4200" b="1" dirty="0" smtClean="0">
                <a:solidFill>
                  <a:srgbClr val="9933FF"/>
                </a:solidFill>
                <a:latin typeface="Cambria Math" panose="02040503050406030204" pitchFamily="18" charset="0"/>
                <a:ea typeface="Cambria Math" panose="02040503050406030204" pitchFamily="18" charset="0"/>
              </a:rPr>
              <a:t>домов);</a:t>
            </a:r>
            <a:r>
              <a:rPr lang="ru-RU" sz="4200" b="1" dirty="0">
                <a:solidFill>
                  <a:srgbClr val="6600FF"/>
                </a:solidFill>
                <a:latin typeface="Cambria Math" panose="02040503050406030204" pitchFamily="18" charset="0"/>
                <a:ea typeface="Cambria Math" panose="02040503050406030204" pitchFamily="18" charset="0"/>
              </a:rPr>
              <a:t/>
            </a:r>
            <a:br>
              <a:rPr lang="ru-RU" sz="4200" b="1" dirty="0">
                <a:solidFill>
                  <a:srgbClr val="6600FF"/>
                </a:solidFill>
                <a:latin typeface="Cambria Math" panose="02040503050406030204" pitchFamily="18" charset="0"/>
                <a:ea typeface="Cambria Math" panose="02040503050406030204" pitchFamily="18" charset="0"/>
              </a:rPr>
            </a:br>
            <a:r>
              <a:rPr lang="ru-RU" sz="4200" b="1" dirty="0">
                <a:solidFill>
                  <a:srgbClr val="6600FF"/>
                </a:solidFill>
                <a:latin typeface="Cambria Math" panose="02040503050406030204" pitchFamily="18" charset="0"/>
                <a:ea typeface="Cambria Math" panose="02040503050406030204" pitchFamily="18" charset="0"/>
              </a:rPr>
              <a:t/>
            </a:r>
            <a:br>
              <a:rPr lang="ru-RU" sz="4200" b="1" dirty="0">
                <a:solidFill>
                  <a:srgbClr val="6600FF"/>
                </a:solidFill>
                <a:latin typeface="Cambria Math" panose="02040503050406030204" pitchFamily="18" charset="0"/>
                <a:ea typeface="Cambria Math" panose="02040503050406030204" pitchFamily="18" charset="0"/>
              </a:rPr>
            </a:br>
            <a:r>
              <a:rPr lang="ru-RU" sz="4200" b="1" dirty="0" smtClean="0">
                <a:solidFill>
                  <a:srgbClr val="0000FF"/>
                </a:solidFill>
                <a:latin typeface="Cambria Math" panose="02040503050406030204" pitchFamily="18" charset="0"/>
                <a:ea typeface="Cambria Math" panose="02040503050406030204" pitchFamily="18" charset="0"/>
              </a:rPr>
              <a:t>-</a:t>
            </a:r>
            <a:r>
              <a:rPr lang="ru-RU" sz="4200" b="1"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П</a:t>
            </a:r>
            <a:r>
              <a:rPr lang="ru-RU" sz="4200" b="1" dirty="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роблемы социализации </a:t>
            </a:r>
            <a:r>
              <a:rPr lang="ru-RU" sz="4200" b="1" dirty="0" smtClean="0">
                <a:solidFill>
                  <a:srgbClr val="9933FF"/>
                </a:solidFill>
                <a:latin typeface="Cambria Math" panose="02040503050406030204" pitchFamily="18" charset="0"/>
                <a:ea typeface="Cambria Math" panose="02040503050406030204" pitchFamily="18" charset="0"/>
                <a:cs typeface="Times New Roman" panose="02020603050405020304" pitchFamily="18" charset="0"/>
              </a:rPr>
              <a:t>( вместо </a:t>
            </a:r>
            <a:r>
              <a:rPr lang="ru-RU" sz="4200" b="1" dirty="0">
                <a:solidFill>
                  <a:srgbClr val="9933FF"/>
                </a:solidFill>
                <a:latin typeface="Cambria Math" panose="02040503050406030204" pitchFamily="18" charset="0"/>
                <a:ea typeface="Cambria Math" panose="02040503050406030204" pitchFamily="18" charset="0"/>
                <a:cs typeface="Times New Roman" panose="02020603050405020304" pitchFamily="18" charset="0"/>
              </a:rPr>
              <a:t>того, чтобы искать друзей в реальном мире, ребенок предпочитает погрузиться в виртуальный </a:t>
            </a:r>
            <a:r>
              <a:rPr lang="ru-RU" sz="4200" b="1" dirty="0" smtClean="0">
                <a:solidFill>
                  <a:srgbClr val="9933FF"/>
                </a:solidFill>
                <a:latin typeface="Cambria Math" panose="02040503050406030204" pitchFamily="18" charset="0"/>
                <a:ea typeface="Cambria Math" panose="02040503050406030204" pitchFamily="18" charset="0"/>
                <a:cs typeface="Times New Roman" panose="02020603050405020304" pitchFamily="18" charset="0"/>
              </a:rPr>
              <a:t>мир);</a:t>
            </a:r>
          </a:p>
          <a:p>
            <a:pPr marL="0" lvl="0" indent="0" algn="ctr">
              <a:lnSpc>
                <a:spcPct val="107000"/>
              </a:lnSpc>
              <a:spcAft>
                <a:spcPts val="800"/>
              </a:spcAft>
              <a:buSzPts val="1000"/>
              <a:buNone/>
              <a:tabLst>
                <a:tab pos="457200" algn="l"/>
              </a:tabLst>
            </a:pPr>
            <a:r>
              <a:rPr lang="ru-RU" sz="4200" b="1" dirty="0" smtClean="0">
                <a:solidFill>
                  <a:srgbClr val="0000FF"/>
                </a:solidFill>
                <a:latin typeface="Cambria Math" panose="02040503050406030204" pitchFamily="18" charset="0"/>
                <a:ea typeface="Cambria Math" panose="02040503050406030204" pitchFamily="18" charset="0"/>
              </a:rPr>
              <a:t>-Информация </a:t>
            </a:r>
            <a:r>
              <a:rPr lang="ru-RU" sz="4200" b="1" dirty="0">
                <a:solidFill>
                  <a:srgbClr val="0000FF"/>
                </a:solidFill>
                <a:latin typeface="Cambria Math" panose="02040503050406030204" pitchFamily="18" charset="0"/>
                <a:ea typeface="Cambria Math" panose="02040503050406030204" pitchFamily="18" charset="0"/>
              </a:rPr>
              <a:t>не по возрасту </a:t>
            </a:r>
            <a:r>
              <a:rPr lang="ru-RU" sz="4200" b="1" dirty="0" smtClean="0">
                <a:solidFill>
                  <a:srgbClr val="9933FF"/>
                </a:solidFill>
                <a:latin typeface="Cambria Math" panose="02040503050406030204" pitchFamily="18" charset="0"/>
                <a:ea typeface="Cambria Math" panose="02040503050406030204" pitchFamily="18" charset="0"/>
              </a:rPr>
              <a:t>(на </a:t>
            </a:r>
            <a:r>
              <a:rPr lang="ru-RU" sz="4200" b="1" dirty="0">
                <a:solidFill>
                  <a:srgbClr val="9933FF"/>
                </a:solidFill>
                <a:latin typeface="Cambria Math" panose="02040503050406030204" pitchFamily="18" charset="0"/>
                <a:ea typeface="Cambria Math" panose="02040503050406030204" pitchFamily="18" charset="0"/>
              </a:rPr>
              <a:t>многих сайтах, независимо от тематики, размещают баннеры недетского содержания. Ребенок, лазая по веб-страницам, может случайно нарваться на «откровенные» </a:t>
            </a:r>
            <a:r>
              <a:rPr lang="ru-RU" sz="4200" b="1" dirty="0" smtClean="0">
                <a:solidFill>
                  <a:srgbClr val="9933FF"/>
                </a:solidFill>
                <a:latin typeface="Cambria Math" panose="02040503050406030204" pitchFamily="18" charset="0"/>
                <a:ea typeface="Cambria Math" panose="02040503050406030204" pitchFamily="18" charset="0"/>
              </a:rPr>
              <a:t>картинки);</a:t>
            </a:r>
            <a:r>
              <a:rPr lang="ru-RU" dirty="0"/>
              <a:t/>
            </a:r>
            <a:br>
              <a:rPr lang="ru-RU" dirty="0"/>
            </a:br>
            <a:r>
              <a:rPr lang="ru-RU" dirty="0"/>
              <a:t/>
            </a:r>
            <a:br>
              <a:rPr lang="ru-RU" dirty="0"/>
            </a:br>
            <a:endParaRPr lang="ru-RU" dirty="0">
              <a:latin typeface="Calibri" panose="020F0502020204030204" pitchFamily="34" charset="0"/>
              <a:ea typeface="Times New Roman" panose="02020603050405020304" pitchFamily="18" charset="0"/>
              <a:cs typeface="Times New Roman" panose="02020603050405020304" pitchFamily="18" charset="0"/>
            </a:endParaRPr>
          </a:p>
          <a:p>
            <a:pPr marL="0" lvl="0" indent="0">
              <a:lnSpc>
                <a:spcPct val="107000"/>
              </a:lnSpc>
              <a:spcAft>
                <a:spcPts val="800"/>
              </a:spcAft>
              <a:buSzPts val="1000"/>
              <a:buNone/>
              <a:tabLst>
                <a:tab pos="457200" algn="l"/>
              </a:tabLst>
            </a:pPr>
            <a:r>
              <a:rPr lang="ru-RU" dirty="0"/>
              <a:t/>
            </a:r>
            <a:br>
              <a:rPr lang="ru-RU" dirty="0"/>
            </a:br>
            <a:endParaRPr lang="ru-RU" dirty="0">
              <a:latin typeface="Calibri" panose="020F0502020204030204" pitchFamily="34" charset="0"/>
              <a:ea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76764560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1"/>
            <a:ext cx="9905998" cy="4986866"/>
          </a:xfrm>
        </p:spPr>
        <p:txBody>
          <a:bodyPr>
            <a:normAutofit/>
          </a:bodyPr>
          <a:lstStyle/>
          <a:p>
            <a:pPr algn="ctr"/>
            <a:r>
              <a:rPr lang="ru-RU" sz="2200" b="1" dirty="0" smtClean="0">
                <a:solidFill>
                  <a:srgbClr val="0000FF"/>
                </a:solidFill>
                <a:latin typeface="Cambria Math" panose="02040503050406030204" pitchFamily="18" charset="0"/>
                <a:ea typeface="Cambria Math" panose="02040503050406030204" pitchFamily="18" charset="0"/>
              </a:rPr>
              <a:t>-Отстает </a:t>
            </a:r>
            <a:r>
              <a:rPr lang="ru-RU" sz="2200" b="1" dirty="0">
                <a:solidFill>
                  <a:srgbClr val="0000FF"/>
                </a:solidFill>
                <a:latin typeface="Cambria Math" panose="02040503050406030204" pitchFamily="18" charset="0"/>
                <a:ea typeface="Cambria Math" panose="02040503050406030204" pitchFamily="18" charset="0"/>
              </a:rPr>
              <a:t>развитие речи, страдает мышление</a:t>
            </a:r>
            <a:br>
              <a:rPr lang="ru-RU" sz="2200" b="1" dirty="0">
                <a:solidFill>
                  <a:srgbClr val="0000FF"/>
                </a:solidFill>
                <a:latin typeface="Cambria Math" panose="02040503050406030204" pitchFamily="18" charset="0"/>
                <a:ea typeface="Cambria Math" panose="02040503050406030204" pitchFamily="18" charset="0"/>
              </a:rPr>
            </a:br>
            <a:r>
              <a:rPr lang="ru-RU" sz="2000" b="1" dirty="0">
                <a:solidFill>
                  <a:srgbClr val="6600FF"/>
                </a:solidFill>
                <a:latin typeface="Cambria Math" panose="02040503050406030204" pitchFamily="18" charset="0"/>
                <a:ea typeface="Cambria Math" panose="02040503050406030204" pitchFamily="18" charset="0"/>
              </a:rPr>
              <a:t> (В раннем возрасте идет активное формирование клеток головного мозга, отвечающих за речь и мышление. Ребенок развивается посредством общения. Задавая вопросы, он учится думать, анализировать. Закладываются основы логического мышления. Замещение реального общения интернетом ведет к односторонней связи. Вопросы не задаются, ответов нет, отсутствует диалог. Как итог — отставание в речевом развитии и мышлении</a:t>
            </a:r>
            <a:r>
              <a:rPr lang="ru-RU" sz="2000" b="1" dirty="0" smtClean="0">
                <a:solidFill>
                  <a:srgbClr val="6600FF"/>
                </a:solidFill>
                <a:latin typeface="Cambria Math" panose="02040503050406030204" pitchFamily="18" charset="0"/>
                <a:ea typeface="Cambria Math" panose="02040503050406030204" pitchFamily="18" charset="0"/>
              </a:rPr>
              <a:t>);</a:t>
            </a:r>
            <a:r>
              <a:rPr lang="ru-RU" sz="2200" b="1" dirty="0" smtClean="0">
                <a:solidFill>
                  <a:srgbClr val="6600FF"/>
                </a:solidFill>
                <a:latin typeface="Cambria Math" panose="02040503050406030204" pitchFamily="18" charset="0"/>
                <a:ea typeface="Cambria Math" panose="02040503050406030204" pitchFamily="18" charset="0"/>
              </a:rPr>
              <a:t/>
            </a:r>
            <a:br>
              <a:rPr lang="ru-RU" sz="2200" b="1" dirty="0" smtClean="0">
                <a:solidFill>
                  <a:srgbClr val="6600FF"/>
                </a:solidFill>
                <a:latin typeface="Cambria Math" panose="02040503050406030204" pitchFamily="18" charset="0"/>
                <a:ea typeface="Cambria Math" panose="02040503050406030204" pitchFamily="18" charset="0"/>
              </a:rPr>
            </a:br>
            <a:r>
              <a:rPr lang="ru-RU" sz="2200" b="1" dirty="0">
                <a:solidFill>
                  <a:srgbClr val="6600FF"/>
                </a:solidFill>
                <a:latin typeface="Cambria Math" panose="02040503050406030204" pitchFamily="18" charset="0"/>
                <a:ea typeface="Cambria Math" panose="02040503050406030204" pitchFamily="18" charset="0"/>
              </a:rPr>
              <a:t/>
            </a:r>
            <a:br>
              <a:rPr lang="ru-RU" sz="2200" b="1" dirty="0">
                <a:solidFill>
                  <a:srgbClr val="6600FF"/>
                </a:solidFill>
                <a:latin typeface="Cambria Math" panose="02040503050406030204" pitchFamily="18" charset="0"/>
                <a:ea typeface="Cambria Math" panose="02040503050406030204" pitchFamily="18" charset="0"/>
              </a:rPr>
            </a:br>
            <a:r>
              <a:rPr lang="ru-RU" sz="2200" b="1" dirty="0" smtClean="0">
                <a:solidFill>
                  <a:srgbClr val="0000FF"/>
                </a:solidFill>
                <a:latin typeface="Cambria Math" panose="02040503050406030204" pitchFamily="18" charset="0"/>
                <a:ea typeface="Cambria Math" panose="02040503050406030204" pitchFamily="18" charset="0"/>
              </a:rPr>
              <a:t>-Недостаток </a:t>
            </a:r>
            <a:r>
              <a:rPr lang="ru-RU" sz="2200" b="1" dirty="0">
                <a:solidFill>
                  <a:srgbClr val="0000FF"/>
                </a:solidFill>
                <a:latin typeface="Cambria Math" panose="02040503050406030204" pitchFamily="18" charset="0"/>
                <a:ea typeface="Cambria Math" panose="02040503050406030204" pitchFamily="18" charset="0"/>
              </a:rPr>
              <a:t>свежего воздуха </a:t>
            </a:r>
            <a:r>
              <a:rPr lang="ru-RU" sz="2200" b="1" dirty="0" smtClean="0">
                <a:solidFill>
                  <a:srgbClr val="6600FF"/>
                </a:solidFill>
                <a:latin typeface="Cambria Math" panose="02040503050406030204" pitchFamily="18" charset="0"/>
                <a:ea typeface="Cambria Math" panose="02040503050406030204" pitchFamily="18" charset="0"/>
              </a:rPr>
              <a:t/>
            </a:r>
            <a:br>
              <a:rPr lang="ru-RU" sz="2200" b="1" dirty="0" smtClean="0">
                <a:solidFill>
                  <a:srgbClr val="6600FF"/>
                </a:solidFill>
                <a:latin typeface="Cambria Math" panose="02040503050406030204" pitchFamily="18" charset="0"/>
                <a:ea typeface="Cambria Math" panose="02040503050406030204" pitchFamily="18" charset="0"/>
              </a:rPr>
            </a:br>
            <a:r>
              <a:rPr lang="ru-RU" sz="2000" b="1" dirty="0" smtClean="0">
                <a:solidFill>
                  <a:srgbClr val="6600FF"/>
                </a:solidFill>
                <a:latin typeface="Cambria Math" panose="02040503050406030204" pitchFamily="18" charset="0"/>
                <a:ea typeface="Cambria Math" panose="02040503050406030204" pitchFamily="18" charset="0"/>
              </a:rPr>
              <a:t>(</a:t>
            </a:r>
            <a:r>
              <a:rPr lang="ru-RU" sz="2000" b="1" dirty="0">
                <a:solidFill>
                  <a:srgbClr val="6600FF"/>
                </a:solidFill>
                <a:latin typeface="Cambria Math" panose="02040503050406030204" pitchFamily="18" charset="0"/>
                <a:ea typeface="Cambria Math" panose="02040503050406030204" pitchFamily="18" charset="0"/>
              </a:rPr>
              <a:t>Время, которое дети проводят в сети, раньше тратили на игры со сверстниками на свежем воздухе. Теперь их не выгнать на улицу. В интернете есть и развлечения, и сетевое общение. Дети страдают от недостатка свежего воздуха, что сказывается на здоровье).</a:t>
            </a:r>
            <a:r>
              <a:rPr lang="ru-RU" sz="2400" dirty="0"/>
              <a:t/>
            </a:r>
            <a:br>
              <a:rPr lang="ru-RU" sz="2400" dirty="0"/>
            </a:br>
            <a:r>
              <a:rPr lang="ru-RU" sz="2400" dirty="0"/>
              <a:t/>
            </a:r>
            <a:br>
              <a:rPr lang="ru-RU" sz="2400" dirty="0"/>
            </a:br>
            <a:endParaRPr lang="ru-RU" sz="2400" dirty="0">
              <a:latin typeface="Cambria Math" panose="02040503050406030204" pitchFamily="18" charset="0"/>
              <a:ea typeface="Cambria Math" panose="020405030504060302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0179" y="4233333"/>
            <a:ext cx="4687888" cy="2531534"/>
          </a:xfrm>
          <a:prstGeom prst="rect">
            <a:avLst/>
          </a:prstGeom>
          <a:ln>
            <a:noFill/>
          </a:ln>
          <a:effectLst>
            <a:softEdge rad="112500"/>
          </a:effectLst>
        </p:spPr>
      </p:pic>
    </p:spTree>
    <p:extLst>
      <p:ext uri="{BB962C8B-B14F-4D97-AF65-F5344CB8AC3E}">
        <p14:creationId xmlns:p14="http://schemas.microsoft.com/office/powerpoint/2010/main" val="43419702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2" y="0"/>
            <a:ext cx="9905998" cy="1270000"/>
          </a:xfrm>
        </p:spPr>
        <p:txBody>
          <a:bodyPr>
            <a:normAutofit/>
          </a:bodyPr>
          <a:lstStyle/>
          <a:p>
            <a:pPr algn="ctr"/>
            <a:r>
              <a:rPr lang="ru-RU" sz="3200" b="1" dirty="0">
                <a:solidFill>
                  <a:srgbClr val="6600FF"/>
                </a:solidFill>
                <a:effectLst>
                  <a:outerShdw blurRad="38100" dist="38100" dir="2700000" algn="tl">
                    <a:srgbClr val="000000">
                      <a:alpha val="43137"/>
                    </a:srgbClr>
                  </a:outerShdw>
                </a:effectLst>
                <a:latin typeface="Century" panose="02040604050505020304" pitchFamily="18" charset="0"/>
                <a:ea typeface="Cambria" panose="02040503050406030204" pitchFamily="18" charset="0"/>
              </a:rPr>
              <a:t>5 полезных свойств интернета для ребенка</a:t>
            </a:r>
          </a:p>
        </p:txBody>
      </p:sp>
      <p:sp>
        <p:nvSpPr>
          <p:cNvPr id="3" name="Объект 2"/>
          <p:cNvSpPr>
            <a:spLocks noGrp="1"/>
          </p:cNvSpPr>
          <p:nvPr>
            <p:ph idx="1"/>
          </p:nvPr>
        </p:nvSpPr>
        <p:spPr>
          <a:xfrm>
            <a:off x="364067" y="1270000"/>
            <a:ext cx="11446933" cy="5528733"/>
          </a:xfrm>
        </p:spPr>
        <p:txBody>
          <a:bodyPr/>
          <a:lstStyle/>
          <a:p>
            <a:pPr marL="0" indent="0" algn="ctr">
              <a:buNone/>
            </a:pPr>
            <a:r>
              <a:rPr lang="ru-RU" sz="3200" b="1" dirty="0" smtClean="0">
                <a:solidFill>
                  <a:srgbClr val="9933FF"/>
                </a:solidFill>
                <a:latin typeface="Cambria Math" panose="02040503050406030204" pitchFamily="18" charset="0"/>
                <a:ea typeface="Cambria Math" panose="02040503050406030204" pitchFamily="18" charset="0"/>
              </a:rPr>
              <a:t>1.</a:t>
            </a:r>
            <a:r>
              <a:rPr lang="ru-RU" sz="3200" b="1" dirty="0">
                <a:solidFill>
                  <a:srgbClr val="9933FF"/>
                </a:solidFill>
                <a:latin typeface="Cambria Math" panose="02040503050406030204" pitchFamily="18" charset="0"/>
                <a:ea typeface="Cambria Math" panose="02040503050406030204" pitchFamily="18" charset="0"/>
              </a:rPr>
              <a:t> Развивающие компьютерные игры</a:t>
            </a:r>
          </a:p>
          <a:p>
            <a:pPr marL="0" indent="0" algn="ctr">
              <a:buNone/>
            </a:pPr>
            <a:r>
              <a:rPr lang="ru-RU" dirty="0">
                <a:solidFill>
                  <a:srgbClr val="000000"/>
                </a:solidFill>
                <a:latin typeface="Cambria Math" panose="02040503050406030204" pitchFamily="18" charset="0"/>
                <a:ea typeface="Cambria Math" panose="02040503050406030204" pitchFamily="18" charset="0"/>
              </a:rPr>
              <a:t> </a:t>
            </a:r>
            <a:r>
              <a:rPr lang="ru-RU" b="1" dirty="0">
                <a:solidFill>
                  <a:srgbClr val="0000FF"/>
                </a:solidFill>
                <a:latin typeface="Cambria Math" panose="02040503050406030204" pitchFamily="18" charset="0"/>
                <a:ea typeface="Cambria Math" panose="02040503050406030204" pitchFamily="18" charset="0"/>
              </a:rPr>
              <a:t>Интернет – это возможность тренировать внимание и память, решать логические задачки, развивать мыслительные процессы (анализ и синтез</a:t>
            </a:r>
            <a:r>
              <a:rPr lang="ru-RU" b="1" dirty="0" smtClean="0">
                <a:solidFill>
                  <a:srgbClr val="0000FF"/>
                </a:solidFill>
                <a:latin typeface="Cambria Math" panose="02040503050406030204" pitchFamily="18" charset="0"/>
                <a:ea typeface="Cambria Math" panose="02040503050406030204" pitchFamily="18" charset="0"/>
              </a:rPr>
              <a:t>).</a:t>
            </a:r>
          </a:p>
          <a:p>
            <a:pPr marL="0" indent="0" algn="ctr">
              <a:buNone/>
            </a:pPr>
            <a:r>
              <a:rPr lang="ru-RU" b="1" dirty="0" smtClean="0">
                <a:solidFill>
                  <a:srgbClr val="0000FF"/>
                </a:solidFill>
                <a:latin typeface="Cambria Math" panose="02040503050406030204" pitchFamily="18" charset="0"/>
                <a:ea typeface="Cambria Math" panose="02040503050406030204" pitchFamily="18" charset="0"/>
              </a:rPr>
              <a:t>Для </a:t>
            </a:r>
            <a:r>
              <a:rPr lang="ru-RU" b="1" dirty="0">
                <a:solidFill>
                  <a:srgbClr val="0000FF"/>
                </a:solidFill>
                <a:latin typeface="Cambria Math" panose="02040503050406030204" pitchFamily="18" charset="0"/>
                <a:ea typeface="Cambria Math" panose="02040503050406030204" pitchFamily="18" charset="0"/>
              </a:rPr>
              <a:t>детей дошкольного возраста ведущей деятельностью является игра. Развивающие компьютерные игры – это отличный тренажер для юных непосед. Главное – дозировать время у экрана и подбирать игры, соответствующие возрасту</a:t>
            </a:r>
            <a:r>
              <a:rPr lang="ru-RU" b="1" dirty="0" smtClean="0">
                <a:solidFill>
                  <a:srgbClr val="0000FF"/>
                </a:solidFill>
                <a:latin typeface="Cambria Math" panose="02040503050406030204" pitchFamily="18" charset="0"/>
                <a:ea typeface="Cambria Math" panose="02040503050406030204" pitchFamily="18" charset="0"/>
              </a:rPr>
              <a:t>.</a:t>
            </a:r>
          </a:p>
          <a:p>
            <a:pPr marL="0" indent="0" algn="ctr">
              <a:buNone/>
            </a:pPr>
            <a:endParaRPr lang="ru-RU" b="1" dirty="0">
              <a:solidFill>
                <a:srgbClr val="0000FF"/>
              </a:solidFill>
              <a:latin typeface="Cambria Math" panose="02040503050406030204" pitchFamily="18" charset="0"/>
              <a:ea typeface="Cambria Math" panose="020405030504060302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8799" y="4732867"/>
            <a:ext cx="4157134" cy="1981200"/>
          </a:xfrm>
          <a:prstGeom prst="rect">
            <a:avLst/>
          </a:prstGeom>
          <a:ln>
            <a:noFill/>
          </a:ln>
          <a:effectLst>
            <a:softEdge rad="112500"/>
          </a:effectLst>
        </p:spPr>
      </p:pic>
    </p:spTree>
    <p:extLst>
      <p:ext uri="{BB962C8B-B14F-4D97-AF65-F5344CB8AC3E}">
        <p14:creationId xmlns:p14="http://schemas.microsoft.com/office/powerpoint/2010/main" val="143327317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118533"/>
            <a:ext cx="9905998" cy="4064000"/>
          </a:xfrm>
        </p:spPr>
        <p:txBody>
          <a:bodyPr>
            <a:normAutofit/>
          </a:bodyPr>
          <a:lstStyle/>
          <a:p>
            <a:pPr algn="ctr"/>
            <a:r>
              <a:rPr lang="ru-RU" sz="3200" b="1" dirty="0">
                <a:solidFill>
                  <a:srgbClr val="9933FF"/>
                </a:solidFill>
                <a:latin typeface="Cambria Math" panose="02040503050406030204" pitchFamily="18" charset="0"/>
                <a:ea typeface="Cambria Math" panose="02040503050406030204" pitchFamily="18" charset="0"/>
              </a:rPr>
              <a:t>2.ПОЗНАНИЕ </a:t>
            </a:r>
            <a:r>
              <a:rPr lang="ru-RU" sz="3200" b="1" dirty="0" smtClean="0">
                <a:solidFill>
                  <a:srgbClr val="9933FF"/>
                </a:solidFill>
                <a:latin typeface="Cambria Math" panose="02040503050406030204" pitchFamily="18" charset="0"/>
                <a:ea typeface="Cambria Math" panose="02040503050406030204" pitchFamily="18" charset="0"/>
              </a:rPr>
              <a:t>МИРА</a:t>
            </a:r>
            <a:br>
              <a:rPr lang="ru-RU" sz="3200" b="1" dirty="0" smtClean="0">
                <a:solidFill>
                  <a:srgbClr val="9933FF"/>
                </a:solidFill>
                <a:latin typeface="Cambria Math" panose="02040503050406030204" pitchFamily="18" charset="0"/>
                <a:ea typeface="Cambria Math" panose="02040503050406030204" pitchFamily="18" charset="0"/>
              </a:rPr>
            </a:br>
            <a:r>
              <a:rPr lang="ru-RU" sz="3200" b="1" dirty="0" smtClean="0">
                <a:solidFill>
                  <a:srgbClr val="9933FF"/>
                </a:solidFill>
                <a:latin typeface="Cambria Math" panose="02040503050406030204" pitchFamily="18" charset="0"/>
                <a:ea typeface="Cambria Math" panose="02040503050406030204" pitchFamily="18" charset="0"/>
              </a:rPr>
              <a:t/>
            </a:r>
            <a:br>
              <a:rPr lang="ru-RU" sz="3200" b="1" dirty="0" smtClean="0">
                <a:solidFill>
                  <a:srgbClr val="9933FF"/>
                </a:solidFill>
                <a:latin typeface="Cambria Math" panose="02040503050406030204" pitchFamily="18" charset="0"/>
                <a:ea typeface="Cambria Math" panose="02040503050406030204" pitchFamily="18" charset="0"/>
              </a:rPr>
            </a:br>
            <a:r>
              <a:rPr lang="ru-RU" sz="2400" b="1" dirty="0">
                <a:solidFill>
                  <a:srgbClr val="0000FF"/>
                </a:solidFill>
                <a:latin typeface="Cambria Math" panose="02040503050406030204" pitchFamily="18" charset="0"/>
                <a:ea typeface="Cambria Math" panose="02040503050406030204" pitchFamily="18" charset="0"/>
              </a:rPr>
              <a:t>Через игру ребенок быстрее познаёт мир. </a:t>
            </a:r>
            <a:r>
              <a:rPr lang="ru-RU" sz="2400" b="1" dirty="0" smtClean="0">
                <a:solidFill>
                  <a:srgbClr val="0000FF"/>
                </a:solidFill>
                <a:latin typeface="Cambria Math" panose="02040503050406030204" pitchFamily="18" charset="0"/>
                <a:ea typeface="Cambria Math" panose="02040503050406030204" pitchFamily="18" charset="0"/>
              </a:rPr>
              <a:t/>
            </a:r>
            <a:br>
              <a:rPr lang="ru-RU" sz="2400" b="1" dirty="0" smtClean="0">
                <a:solidFill>
                  <a:srgbClr val="0000FF"/>
                </a:solidFill>
                <a:latin typeface="Cambria Math" panose="02040503050406030204" pitchFamily="18" charset="0"/>
                <a:ea typeface="Cambria Math" panose="02040503050406030204" pitchFamily="18" charset="0"/>
              </a:rPr>
            </a:br>
            <a:r>
              <a:rPr lang="ru-RU" sz="2400" b="1" dirty="0">
                <a:solidFill>
                  <a:srgbClr val="0000FF"/>
                </a:solidFill>
                <a:latin typeface="Cambria Math" panose="02040503050406030204" pitchFamily="18" charset="0"/>
                <a:ea typeface="Cambria Math" panose="02040503050406030204" pitchFamily="18" charset="0"/>
              </a:rPr>
              <a:t/>
            </a:r>
            <a:br>
              <a:rPr lang="ru-RU" sz="2400" b="1" dirty="0">
                <a:solidFill>
                  <a:srgbClr val="0000FF"/>
                </a:solidFill>
                <a:latin typeface="Cambria Math" panose="02040503050406030204" pitchFamily="18" charset="0"/>
                <a:ea typeface="Cambria Math" panose="02040503050406030204" pitchFamily="18" charset="0"/>
              </a:rPr>
            </a:br>
            <a:r>
              <a:rPr lang="ru-RU" sz="2400" b="1" dirty="0">
                <a:solidFill>
                  <a:srgbClr val="0000FF"/>
                </a:solidFill>
                <a:latin typeface="Cambria Math" panose="02040503050406030204" pitchFamily="18" charset="0"/>
                <a:ea typeface="Cambria Math" panose="02040503050406030204" pitchFamily="18" charset="0"/>
              </a:rPr>
              <a:t>С помощью компьютерных обучающих игр он узнает много полезной информации и расширит свой кругозор</a:t>
            </a:r>
            <a:r>
              <a:rPr lang="ru-RU" sz="2400" b="1" dirty="0" smtClean="0">
                <a:solidFill>
                  <a:srgbClr val="0000FF"/>
                </a:solidFill>
                <a:latin typeface="Cambria Math" panose="02040503050406030204" pitchFamily="18" charset="0"/>
                <a:ea typeface="Cambria Math" panose="02040503050406030204" pitchFamily="18" charset="0"/>
              </a:rPr>
              <a:t>.</a:t>
            </a:r>
            <a:br>
              <a:rPr lang="ru-RU" sz="2400" b="1" dirty="0" smtClean="0">
                <a:solidFill>
                  <a:srgbClr val="0000FF"/>
                </a:solidFill>
                <a:latin typeface="Cambria Math" panose="02040503050406030204" pitchFamily="18" charset="0"/>
                <a:ea typeface="Cambria Math" panose="02040503050406030204" pitchFamily="18" charset="0"/>
              </a:rPr>
            </a:br>
            <a:r>
              <a:rPr lang="ru-RU" sz="2400" b="1" dirty="0" smtClean="0">
                <a:solidFill>
                  <a:srgbClr val="0000FF"/>
                </a:solidFill>
                <a:latin typeface="Cambria Math" panose="02040503050406030204" pitchFamily="18" charset="0"/>
                <a:ea typeface="Cambria Math" panose="02040503050406030204" pitchFamily="18" charset="0"/>
              </a:rPr>
              <a:t> </a:t>
            </a:r>
            <a:br>
              <a:rPr lang="ru-RU" sz="2400" b="1" dirty="0" smtClean="0">
                <a:solidFill>
                  <a:srgbClr val="0000FF"/>
                </a:solidFill>
                <a:latin typeface="Cambria Math" panose="02040503050406030204" pitchFamily="18" charset="0"/>
                <a:ea typeface="Cambria Math" panose="02040503050406030204" pitchFamily="18" charset="0"/>
              </a:rPr>
            </a:br>
            <a:r>
              <a:rPr lang="ru-RU" sz="2400" b="1" dirty="0" smtClean="0">
                <a:solidFill>
                  <a:srgbClr val="0000FF"/>
                </a:solidFill>
                <a:latin typeface="Cambria Math" panose="02040503050406030204" pitchFamily="18" charset="0"/>
                <a:ea typeface="Cambria Math" panose="02040503050406030204" pitchFamily="18" charset="0"/>
              </a:rPr>
              <a:t>На </a:t>
            </a:r>
            <a:r>
              <a:rPr lang="ru-RU" sz="2400" b="1" dirty="0">
                <a:solidFill>
                  <a:srgbClr val="0000FF"/>
                </a:solidFill>
                <a:latin typeface="Cambria Math" panose="02040503050406030204" pitchFamily="18" charset="0"/>
                <a:ea typeface="Cambria Math" panose="02040503050406030204" pitchFamily="18" charset="0"/>
              </a:rPr>
              <a:t>специальных сайтах может увидеть панорамы разных уголков мира, побывать в музеях, рассмотреть различных представителей животного мира. </a:t>
            </a:r>
            <a:endParaRPr lang="ru-RU" sz="2400" b="1" dirty="0">
              <a:solidFill>
                <a:srgbClr val="9933FF"/>
              </a:solidFill>
              <a:latin typeface="Cambria Math" panose="02040503050406030204" pitchFamily="18" charset="0"/>
              <a:ea typeface="Cambria Math" panose="020405030504060302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4612" y="3733268"/>
            <a:ext cx="4114800" cy="282839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14254210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194733"/>
            <a:ext cx="9905998" cy="3335867"/>
          </a:xfrm>
        </p:spPr>
        <p:txBody>
          <a:bodyPr>
            <a:normAutofit/>
          </a:bodyPr>
          <a:lstStyle/>
          <a:p>
            <a:pPr algn="ctr"/>
            <a:r>
              <a:rPr lang="ru-RU" sz="3200" b="1" dirty="0">
                <a:solidFill>
                  <a:srgbClr val="9933FF"/>
                </a:solidFill>
                <a:latin typeface="Cambria Math" panose="02040503050406030204" pitchFamily="18" charset="0"/>
                <a:ea typeface="Cambria Math" panose="02040503050406030204" pitchFamily="18" charset="0"/>
              </a:rPr>
              <a:t>3.ОБЩЕНИЕ С </a:t>
            </a:r>
            <a:r>
              <a:rPr lang="ru-RU" sz="3200" b="1" dirty="0" smtClean="0">
                <a:solidFill>
                  <a:srgbClr val="9933FF"/>
                </a:solidFill>
                <a:latin typeface="Cambria Math" panose="02040503050406030204" pitchFamily="18" charset="0"/>
                <a:ea typeface="Cambria Math" panose="02040503050406030204" pitchFamily="18" charset="0"/>
              </a:rPr>
              <a:t>РОДНЫМИ</a:t>
            </a:r>
            <a:br>
              <a:rPr lang="ru-RU" sz="3200" b="1" dirty="0" smtClean="0">
                <a:solidFill>
                  <a:srgbClr val="9933FF"/>
                </a:solidFill>
                <a:latin typeface="Cambria Math" panose="02040503050406030204" pitchFamily="18" charset="0"/>
                <a:ea typeface="Cambria Math" panose="02040503050406030204" pitchFamily="18" charset="0"/>
              </a:rPr>
            </a:br>
            <a:r>
              <a:rPr lang="ru-RU" sz="3200" b="1" dirty="0">
                <a:solidFill>
                  <a:srgbClr val="9933FF"/>
                </a:solidFill>
                <a:latin typeface="Cambria Math" panose="02040503050406030204" pitchFamily="18" charset="0"/>
                <a:ea typeface="Cambria Math" panose="02040503050406030204" pitchFamily="18" charset="0"/>
              </a:rPr>
              <a:t/>
            </a:r>
            <a:br>
              <a:rPr lang="ru-RU" sz="3200" b="1" dirty="0">
                <a:solidFill>
                  <a:srgbClr val="9933FF"/>
                </a:solidFill>
                <a:latin typeface="Cambria Math" panose="02040503050406030204" pitchFamily="18" charset="0"/>
                <a:ea typeface="Cambria Math" panose="02040503050406030204" pitchFamily="18" charset="0"/>
              </a:rPr>
            </a:br>
            <a:r>
              <a:rPr lang="ru-RU" sz="2400" b="1" dirty="0">
                <a:solidFill>
                  <a:srgbClr val="0000FF"/>
                </a:solidFill>
                <a:latin typeface="Cambria Math" panose="02040503050406030204" pitchFamily="18" charset="0"/>
                <a:ea typeface="Cambria Math" panose="02040503050406030204" pitchFamily="18" charset="0"/>
              </a:rPr>
              <a:t>Посредством интернета мы получаем возможность общаться с родными и близкими, как бы далеко они ни находились. </a:t>
            </a:r>
            <a:r>
              <a:rPr lang="ru-RU" sz="2400" b="1" dirty="0" smtClean="0">
                <a:solidFill>
                  <a:srgbClr val="0000FF"/>
                </a:solidFill>
                <a:latin typeface="Cambria Math" panose="02040503050406030204" pitchFamily="18" charset="0"/>
                <a:ea typeface="Cambria Math" panose="02040503050406030204" pitchFamily="18" charset="0"/>
              </a:rPr>
              <a:t/>
            </a:r>
            <a:br>
              <a:rPr lang="ru-RU" sz="2400" b="1" dirty="0" smtClean="0">
                <a:solidFill>
                  <a:srgbClr val="0000FF"/>
                </a:solidFill>
                <a:latin typeface="Cambria Math" panose="02040503050406030204" pitchFamily="18" charset="0"/>
                <a:ea typeface="Cambria Math" panose="02040503050406030204" pitchFamily="18" charset="0"/>
              </a:rPr>
            </a:br>
            <a:r>
              <a:rPr lang="ru-RU" sz="2400" b="1" dirty="0" smtClean="0">
                <a:solidFill>
                  <a:srgbClr val="0000FF"/>
                </a:solidFill>
                <a:latin typeface="Cambria Math" panose="02040503050406030204" pitchFamily="18" charset="0"/>
                <a:ea typeface="Cambria Math" panose="02040503050406030204" pitchFamily="18" charset="0"/>
              </a:rPr>
              <a:t>Благодаря </a:t>
            </a:r>
            <a:r>
              <a:rPr lang="ru-RU" sz="2400" b="1" dirty="0">
                <a:solidFill>
                  <a:srgbClr val="0000FF"/>
                </a:solidFill>
                <a:latin typeface="Cambria Math" panose="02040503050406030204" pitchFamily="18" charset="0"/>
                <a:ea typeface="Cambria Math" panose="02040503050406030204" pitchFamily="18" charset="0"/>
              </a:rPr>
              <a:t>программам ребенок может слышать и видеть бабушек и дедушек, братьев и сестер, а также родителей, когда они по каким-либо причинам не рядом.</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1467" y="3530600"/>
            <a:ext cx="5359400" cy="2937933"/>
          </a:xfrm>
          <a:prstGeom prst="rect">
            <a:avLst/>
          </a:prstGeom>
          <a:ln>
            <a:noFill/>
          </a:ln>
          <a:effectLst>
            <a:softEdge rad="112500"/>
          </a:effectLst>
        </p:spPr>
      </p:pic>
    </p:spTree>
    <p:extLst>
      <p:ext uri="{BB962C8B-B14F-4D97-AF65-F5344CB8AC3E}">
        <p14:creationId xmlns:p14="http://schemas.microsoft.com/office/powerpoint/2010/main" val="424394845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0547" y="59268"/>
            <a:ext cx="9905998" cy="3539066"/>
          </a:xfrm>
        </p:spPr>
        <p:txBody>
          <a:bodyPr>
            <a:normAutofit/>
          </a:bodyPr>
          <a:lstStyle/>
          <a:p>
            <a:pPr algn="ctr"/>
            <a:r>
              <a:rPr lang="ru-RU" sz="3200" b="1" dirty="0">
                <a:solidFill>
                  <a:srgbClr val="9933FF"/>
                </a:solidFill>
                <a:latin typeface="Cambria Math" panose="02040503050406030204" pitchFamily="18" charset="0"/>
                <a:ea typeface="Cambria Math" panose="02040503050406030204" pitchFamily="18" charset="0"/>
              </a:rPr>
              <a:t>4.ИСТОЧНИК ИНФОРМАЦИИ </a:t>
            </a:r>
            <a:r>
              <a:rPr lang="ru-RU" sz="3200" b="1" dirty="0" smtClean="0">
                <a:solidFill>
                  <a:srgbClr val="9933FF"/>
                </a:solidFill>
                <a:latin typeface="Cambria Math" panose="02040503050406030204" pitchFamily="18" charset="0"/>
                <a:ea typeface="Cambria Math" panose="02040503050406030204" pitchFamily="18" charset="0"/>
              </a:rPr>
              <a:t/>
            </a:r>
            <a:br>
              <a:rPr lang="ru-RU" sz="3200" b="1" dirty="0" smtClean="0">
                <a:solidFill>
                  <a:srgbClr val="9933FF"/>
                </a:solidFill>
                <a:latin typeface="Cambria Math" panose="02040503050406030204" pitchFamily="18" charset="0"/>
                <a:ea typeface="Cambria Math" panose="02040503050406030204" pitchFamily="18" charset="0"/>
              </a:rPr>
            </a:br>
            <a:r>
              <a:rPr lang="ru-RU" sz="2400" b="1" dirty="0">
                <a:solidFill>
                  <a:srgbClr val="0000FF"/>
                </a:solidFill>
                <a:latin typeface="Cambria Math" panose="02040503050406030204" pitchFamily="18" charset="0"/>
                <a:ea typeface="Cambria Math" panose="02040503050406030204" pitchFamily="18" charset="0"/>
              </a:rPr>
              <a:t/>
            </a:r>
            <a:br>
              <a:rPr lang="ru-RU" sz="2400" b="1" dirty="0">
                <a:solidFill>
                  <a:srgbClr val="0000FF"/>
                </a:solidFill>
                <a:latin typeface="Cambria Math" panose="02040503050406030204" pitchFamily="18" charset="0"/>
                <a:ea typeface="Cambria Math" panose="02040503050406030204" pitchFamily="18" charset="0"/>
              </a:rPr>
            </a:br>
            <a:r>
              <a:rPr lang="ru-RU" sz="2400" b="1" dirty="0">
                <a:solidFill>
                  <a:srgbClr val="0000FF"/>
                </a:solidFill>
                <a:latin typeface="Cambria Math" panose="02040503050406030204" pitchFamily="18" charset="0"/>
                <a:ea typeface="Cambria Math" panose="02040503050406030204" pitchFamily="18" charset="0"/>
              </a:rPr>
              <a:t>Интернет – это бездонный источник информации, который всегда под рукой, если уметь им пользоваться</a:t>
            </a:r>
            <a:r>
              <a:rPr lang="ru-RU" sz="2400" b="1" dirty="0" smtClean="0">
                <a:solidFill>
                  <a:srgbClr val="0000FF"/>
                </a:solidFill>
                <a:latin typeface="Cambria Math" panose="02040503050406030204" pitchFamily="18" charset="0"/>
                <a:ea typeface="Cambria Math" panose="02040503050406030204" pitchFamily="18" charset="0"/>
              </a:rPr>
              <a:t>.</a:t>
            </a:r>
            <a:br>
              <a:rPr lang="ru-RU" sz="2400" b="1" dirty="0" smtClean="0">
                <a:solidFill>
                  <a:srgbClr val="0000FF"/>
                </a:solidFill>
                <a:latin typeface="Cambria Math" panose="02040503050406030204" pitchFamily="18" charset="0"/>
                <a:ea typeface="Cambria Math" panose="02040503050406030204" pitchFamily="18" charset="0"/>
              </a:rPr>
            </a:br>
            <a:r>
              <a:rPr lang="ru-RU" sz="2400" b="1" dirty="0">
                <a:solidFill>
                  <a:srgbClr val="0000FF"/>
                </a:solidFill>
                <a:latin typeface="Cambria Math" panose="02040503050406030204" pitchFamily="18" charset="0"/>
                <a:ea typeface="Cambria Math" panose="02040503050406030204" pitchFamily="18" charset="0"/>
              </a:rPr>
              <a:t/>
            </a:r>
            <a:br>
              <a:rPr lang="ru-RU" sz="2400" b="1" dirty="0">
                <a:solidFill>
                  <a:srgbClr val="0000FF"/>
                </a:solidFill>
                <a:latin typeface="Cambria Math" panose="02040503050406030204" pitchFamily="18" charset="0"/>
                <a:ea typeface="Cambria Math" panose="02040503050406030204" pitchFamily="18" charset="0"/>
              </a:rPr>
            </a:br>
            <a:r>
              <a:rPr lang="ru-RU" sz="2400" b="1" dirty="0">
                <a:solidFill>
                  <a:srgbClr val="0000FF"/>
                </a:solidFill>
                <a:latin typeface="Cambria Math" panose="02040503050406030204" pitchFamily="18" charset="0"/>
                <a:ea typeface="Cambria Math" panose="02040503050406030204" pitchFamily="18" charset="0"/>
              </a:rPr>
              <a:t>Умение добывать нужную информацию – ценное качество, которое пригодится ребенку в будущем. Посредством интернета можно развивать любознательность малыша и обучать его алгоритмам поиска.</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7412" y="3598334"/>
            <a:ext cx="4852988" cy="3166005"/>
          </a:xfrm>
          <a:prstGeom prst="rect">
            <a:avLst/>
          </a:prstGeom>
          <a:ln>
            <a:noFill/>
          </a:ln>
          <a:effectLst>
            <a:softEdge rad="112500"/>
          </a:effectLst>
        </p:spPr>
      </p:pic>
    </p:spTree>
    <p:extLst>
      <p:ext uri="{BB962C8B-B14F-4D97-AF65-F5344CB8AC3E}">
        <p14:creationId xmlns:p14="http://schemas.microsoft.com/office/powerpoint/2010/main" val="413708684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946" y="0"/>
            <a:ext cx="9905998" cy="3606800"/>
          </a:xfrm>
        </p:spPr>
        <p:txBody>
          <a:bodyPr>
            <a:normAutofit/>
          </a:bodyPr>
          <a:lstStyle/>
          <a:p>
            <a:pPr algn="ctr"/>
            <a:r>
              <a:rPr lang="ru-RU" sz="3200" b="1" dirty="0">
                <a:solidFill>
                  <a:srgbClr val="9933FF"/>
                </a:solidFill>
                <a:latin typeface="Cambria Math" panose="02040503050406030204" pitchFamily="18" charset="0"/>
                <a:ea typeface="Cambria Math" panose="02040503050406030204" pitchFamily="18" charset="0"/>
              </a:rPr>
              <a:t>5.Помощник при изучении иностранных </a:t>
            </a:r>
            <a:r>
              <a:rPr lang="ru-RU" sz="3200" b="1" dirty="0" smtClean="0">
                <a:solidFill>
                  <a:srgbClr val="9933FF"/>
                </a:solidFill>
                <a:latin typeface="Cambria Math" panose="02040503050406030204" pitchFamily="18" charset="0"/>
                <a:ea typeface="Cambria Math" panose="02040503050406030204" pitchFamily="18" charset="0"/>
              </a:rPr>
              <a:t>языков</a:t>
            </a:r>
            <a:r>
              <a:rPr lang="ru-RU" sz="2400" dirty="0" smtClean="0">
                <a:latin typeface="Cambria Math" panose="02040503050406030204" pitchFamily="18" charset="0"/>
                <a:ea typeface="Cambria Math" panose="02040503050406030204" pitchFamily="18" charset="0"/>
              </a:rPr>
              <a:t/>
            </a:r>
            <a:br>
              <a:rPr lang="ru-RU" sz="2400" dirty="0" smtClean="0">
                <a:latin typeface="Cambria Math" panose="02040503050406030204" pitchFamily="18" charset="0"/>
                <a:ea typeface="Cambria Math" panose="02040503050406030204" pitchFamily="18" charset="0"/>
              </a:rPr>
            </a:br>
            <a:r>
              <a:rPr lang="ru-RU" sz="2400" dirty="0">
                <a:latin typeface="Cambria Math" panose="02040503050406030204" pitchFamily="18" charset="0"/>
                <a:ea typeface="Cambria Math" panose="02040503050406030204" pitchFamily="18" charset="0"/>
              </a:rPr>
              <a:t/>
            </a:r>
            <a:br>
              <a:rPr lang="ru-RU" sz="2400" dirty="0">
                <a:latin typeface="Cambria Math" panose="02040503050406030204" pitchFamily="18" charset="0"/>
                <a:ea typeface="Cambria Math" panose="02040503050406030204" pitchFamily="18" charset="0"/>
              </a:rPr>
            </a:br>
            <a:r>
              <a:rPr lang="ru-RU" sz="2400" b="1" dirty="0">
                <a:solidFill>
                  <a:srgbClr val="0000FF"/>
                </a:solidFill>
                <a:latin typeface="Cambria Math" panose="02040503050406030204" pitchFamily="18" charset="0"/>
                <a:ea typeface="Cambria Math" panose="02040503050406030204" pitchFamily="18" charset="0"/>
              </a:rPr>
              <a:t>Интернет – отличный помощник при изучении иностранных языков</a:t>
            </a:r>
            <a:r>
              <a:rPr lang="ru-RU" sz="2400" b="1" dirty="0" smtClean="0">
                <a:solidFill>
                  <a:srgbClr val="0000FF"/>
                </a:solidFill>
                <a:latin typeface="Cambria Math" panose="02040503050406030204" pitchFamily="18" charset="0"/>
                <a:ea typeface="Cambria Math" panose="02040503050406030204" pitchFamily="18" charset="0"/>
              </a:rPr>
              <a:t>.</a:t>
            </a:r>
            <a:br>
              <a:rPr lang="ru-RU" sz="2400" b="1" dirty="0" smtClean="0">
                <a:solidFill>
                  <a:srgbClr val="0000FF"/>
                </a:solidFill>
                <a:latin typeface="Cambria Math" panose="02040503050406030204" pitchFamily="18" charset="0"/>
                <a:ea typeface="Cambria Math" panose="02040503050406030204" pitchFamily="18" charset="0"/>
              </a:rPr>
            </a:br>
            <a:r>
              <a:rPr lang="ru-RU" sz="2400" b="1" dirty="0" smtClean="0">
                <a:solidFill>
                  <a:srgbClr val="0000FF"/>
                </a:solidFill>
                <a:latin typeface="Cambria Math" panose="02040503050406030204" pitchFamily="18" charset="0"/>
                <a:ea typeface="Cambria Math" panose="02040503050406030204" pitchFamily="18" charset="0"/>
              </a:rPr>
              <a:t> </a:t>
            </a:r>
            <a:r>
              <a:rPr lang="ru-RU" sz="2400" b="1" dirty="0">
                <a:solidFill>
                  <a:srgbClr val="0000FF"/>
                </a:solidFill>
                <a:latin typeface="Cambria Math" panose="02040503050406030204" pitchFamily="18" charset="0"/>
                <a:ea typeface="Cambria Math" panose="02040503050406030204" pitchFamily="18" charset="0"/>
              </a:rPr>
              <a:t>Благодаря интернету родители могут подобрать не только обучающие программы и игры, но также песни, мультфильмы, передачи для детей на иностранном языке.</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0528" y="3335867"/>
            <a:ext cx="5110071" cy="3378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18979310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814" y="253999"/>
            <a:ext cx="9905998" cy="1244600"/>
          </a:xfrm>
        </p:spPr>
        <p:txBody>
          <a:bodyPr>
            <a:normAutofit/>
          </a:bodyPr>
          <a:lstStyle/>
          <a:p>
            <a:pPr algn="ctr"/>
            <a:r>
              <a:rPr lang="ru-RU" sz="3200" b="1" dirty="0">
                <a:solidFill>
                  <a:srgbClr val="6600FF"/>
                </a:solidFill>
                <a:effectLst>
                  <a:outerShdw blurRad="38100" dist="38100" dir="2700000" algn="tl">
                    <a:srgbClr val="000000">
                      <a:alpha val="43137"/>
                    </a:srgbClr>
                  </a:outerShdw>
                </a:effectLst>
                <a:latin typeface="Century" panose="02040604050505020304" pitchFamily="18" charset="0"/>
              </a:rPr>
              <a:t>С КАКОГО ВОЗРАСТА МОЖНО ДАВАТЬ РЕБЕНКУ КОПЬЮТЕР И ИНТЕРНЕТ?</a:t>
            </a:r>
          </a:p>
        </p:txBody>
      </p:sp>
      <p:sp>
        <p:nvSpPr>
          <p:cNvPr id="3" name="Объект 2"/>
          <p:cNvSpPr>
            <a:spLocks noGrp="1"/>
          </p:cNvSpPr>
          <p:nvPr>
            <p:ph idx="1"/>
          </p:nvPr>
        </p:nvSpPr>
        <p:spPr>
          <a:xfrm>
            <a:off x="1141412" y="1405467"/>
            <a:ext cx="9905999" cy="5334000"/>
          </a:xfrm>
        </p:spPr>
        <p:txBody>
          <a:bodyPr/>
          <a:lstStyle/>
          <a:p>
            <a:pPr marL="0" indent="0" algn="ctr">
              <a:buNone/>
            </a:pPr>
            <a:endParaRPr lang="ru-RU" b="1" dirty="0" smtClean="0">
              <a:solidFill>
                <a:srgbClr val="0000FF"/>
              </a:solidFill>
              <a:latin typeface="Cambria Math" panose="02040503050406030204" pitchFamily="18" charset="0"/>
              <a:ea typeface="Cambria Math" panose="02040503050406030204" pitchFamily="18" charset="0"/>
            </a:endParaRPr>
          </a:p>
          <a:p>
            <a:pPr marL="0" indent="0" algn="ctr">
              <a:buNone/>
            </a:pPr>
            <a:r>
              <a:rPr lang="ru-RU" b="1" dirty="0" smtClean="0">
                <a:solidFill>
                  <a:srgbClr val="0000FF"/>
                </a:solidFill>
                <a:latin typeface="Cambria Math" panose="02040503050406030204" pitchFamily="18" charset="0"/>
                <a:ea typeface="Cambria Math" panose="02040503050406030204" pitchFamily="18" charset="0"/>
              </a:rPr>
              <a:t>-</a:t>
            </a:r>
            <a:r>
              <a:rPr lang="ru-RU" b="1" dirty="0">
                <a:solidFill>
                  <a:srgbClr val="0000FF"/>
                </a:solidFill>
                <a:latin typeface="Cambria Math" panose="02040503050406030204" pitchFamily="18" charset="0"/>
                <a:ea typeface="Cambria Math" panose="02040503050406030204" pitchFamily="18" charset="0"/>
              </a:rPr>
              <a:t> ДО 3-х ЛЕТ – НЕ РЕКОМЕНУЕТСЯ </a:t>
            </a:r>
            <a:r>
              <a:rPr lang="ru-RU" b="1" dirty="0" smtClean="0">
                <a:solidFill>
                  <a:srgbClr val="0000FF"/>
                </a:solidFill>
                <a:latin typeface="Cambria Math" panose="02040503050406030204" pitchFamily="18" charset="0"/>
                <a:ea typeface="Cambria Math" panose="02040503050406030204" pitchFamily="18" charset="0"/>
              </a:rPr>
              <a:t>;</a:t>
            </a:r>
          </a:p>
          <a:p>
            <a:pPr marL="0" indent="0" algn="ctr">
              <a:buNone/>
            </a:pPr>
            <a:r>
              <a:rPr lang="ru-RU" b="1" dirty="0" smtClean="0">
                <a:solidFill>
                  <a:srgbClr val="0000FF"/>
                </a:solidFill>
                <a:latin typeface="Cambria Math" panose="02040503050406030204" pitchFamily="18" charset="0"/>
                <a:ea typeface="Cambria Math" panose="02040503050406030204" pitchFamily="18" charset="0"/>
              </a:rPr>
              <a:t>-ОТ </a:t>
            </a:r>
            <a:r>
              <a:rPr lang="ru-RU" b="1" dirty="0">
                <a:solidFill>
                  <a:srgbClr val="0000FF"/>
                </a:solidFill>
                <a:latin typeface="Cambria Math" panose="02040503050406030204" pitchFamily="18" charset="0"/>
                <a:ea typeface="Cambria Math" panose="02040503050406030204" pitchFamily="18" charset="0"/>
              </a:rPr>
              <a:t>3-х ДО 5-ти – 1 ЧАС В ДЕНЬ ( не более 7-ми минут за раз) </a:t>
            </a:r>
            <a:r>
              <a:rPr lang="ru-RU" b="1" dirty="0" smtClean="0">
                <a:solidFill>
                  <a:srgbClr val="0000FF"/>
                </a:solidFill>
                <a:latin typeface="Cambria Math" panose="02040503050406030204" pitchFamily="18" charset="0"/>
                <a:ea typeface="Cambria Math" panose="02040503050406030204" pitchFamily="18" charset="0"/>
              </a:rPr>
              <a:t>;</a:t>
            </a:r>
          </a:p>
          <a:p>
            <a:pPr marL="0" indent="0" algn="ctr">
              <a:buNone/>
            </a:pPr>
            <a:r>
              <a:rPr lang="ru-RU" b="1" dirty="0" smtClean="0">
                <a:solidFill>
                  <a:srgbClr val="0000FF"/>
                </a:solidFill>
                <a:latin typeface="Cambria Math" panose="02040503050406030204" pitchFamily="18" charset="0"/>
                <a:ea typeface="Cambria Math" panose="02040503050406030204" pitchFamily="18" charset="0"/>
              </a:rPr>
              <a:t>-ОТ </a:t>
            </a:r>
            <a:r>
              <a:rPr lang="ru-RU" b="1" dirty="0">
                <a:solidFill>
                  <a:srgbClr val="0000FF"/>
                </a:solidFill>
                <a:latin typeface="Cambria Math" panose="02040503050406030204" pitchFamily="18" charset="0"/>
                <a:ea typeface="Cambria Math" panose="02040503050406030204" pitchFamily="18" charset="0"/>
              </a:rPr>
              <a:t>5-х ДО 7-ми – 2 ЧАСА В ДЕНЬ ( не более 20-ти </a:t>
            </a:r>
            <a:r>
              <a:rPr lang="ru-RU" b="1" dirty="0" smtClean="0">
                <a:solidFill>
                  <a:srgbClr val="0000FF"/>
                </a:solidFill>
                <a:latin typeface="Cambria Math" panose="02040503050406030204" pitchFamily="18" charset="0"/>
                <a:ea typeface="Cambria Math" panose="02040503050406030204" pitchFamily="18" charset="0"/>
              </a:rPr>
              <a:t>минут </a:t>
            </a:r>
            <a:r>
              <a:rPr lang="ru-RU" b="1" dirty="0">
                <a:solidFill>
                  <a:srgbClr val="0000FF"/>
                </a:solidFill>
                <a:latin typeface="Cambria Math" panose="02040503050406030204" pitchFamily="18" charset="0"/>
                <a:ea typeface="Cambria Math" panose="02040503050406030204" pitchFamily="18" charset="0"/>
              </a:rPr>
              <a:t>за раз</a:t>
            </a:r>
            <a:r>
              <a:rPr lang="ru-RU" b="1" dirty="0" smtClean="0">
                <a:solidFill>
                  <a:srgbClr val="0000FF"/>
                </a:solidFill>
                <a:latin typeface="Cambria Math" panose="02040503050406030204" pitchFamily="18" charset="0"/>
                <a:ea typeface="Cambria Math" panose="02040503050406030204" pitchFamily="18" charset="0"/>
              </a:rPr>
              <a:t>).</a:t>
            </a:r>
          </a:p>
          <a:p>
            <a:pPr marL="0" indent="0" algn="ctr">
              <a:buNone/>
            </a:pPr>
            <a:endParaRPr lang="ru-RU" b="1" dirty="0" smtClean="0">
              <a:solidFill>
                <a:srgbClr val="0000FF"/>
              </a:solidFill>
              <a:latin typeface="Cambria Math" panose="02040503050406030204" pitchFamily="18" charset="0"/>
              <a:ea typeface="Cambria Math" panose="02040503050406030204" pitchFamily="18" charset="0"/>
            </a:endParaRPr>
          </a:p>
          <a:p>
            <a:pPr marL="0" indent="0" algn="ctr">
              <a:buNone/>
            </a:pPr>
            <a:r>
              <a:rPr lang="ru-RU" b="1" dirty="0">
                <a:solidFill>
                  <a:srgbClr val="9933FF"/>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СТОИТ ПОМНИТЬ ! Знакомство детей с интернетом и его дальнейшее использование должно проходить под контролем взрослых , чтобы они могли вовремя оградить малышей от вредной информации.</a:t>
            </a:r>
          </a:p>
        </p:txBody>
      </p:sp>
    </p:spTree>
    <p:extLst>
      <p:ext uri="{BB962C8B-B14F-4D97-AF65-F5344CB8AC3E}">
        <p14:creationId xmlns:p14="http://schemas.microsoft.com/office/powerpoint/2010/main" val="309495866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arn(inVertical)">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02266" y="859640"/>
            <a:ext cx="9677400" cy="4524315"/>
          </a:xfrm>
          <a:prstGeom prst="rect">
            <a:avLst/>
          </a:prstGeom>
        </p:spPr>
        <p:txBody>
          <a:bodyPr wrap="square">
            <a:spAutoFit/>
          </a:bodyPr>
          <a:lstStyle/>
          <a:p>
            <a:pPr algn="ctr"/>
            <a:r>
              <a:rPr lang="ru-RU" sz="2400" b="1" dirty="0">
                <a:solidFill>
                  <a:srgbClr val="0000FF"/>
                </a:solidFill>
                <a:latin typeface="Cambria Math" panose="02040503050406030204" pitchFamily="18" charset="0"/>
                <a:ea typeface="Cambria Math" panose="02040503050406030204" pitchFamily="18" charset="0"/>
              </a:rPr>
              <a:t>Чтобы интернет приносил </a:t>
            </a:r>
            <a:r>
              <a:rPr lang="ru-RU" sz="2400" b="1" dirty="0" smtClean="0">
                <a:solidFill>
                  <a:srgbClr val="0000FF"/>
                </a:solidFill>
                <a:latin typeface="Cambria Math" panose="02040503050406030204" pitchFamily="18" charset="0"/>
                <a:ea typeface="Cambria Math" panose="02040503050406030204" pitchFamily="18" charset="0"/>
              </a:rPr>
              <a:t>ребенку исключительно </a:t>
            </a:r>
            <a:r>
              <a:rPr lang="ru-RU" sz="2400" b="1" dirty="0">
                <a:solidFill>
                  <a:srgbClr val="0000FF"/>
                </a:solidFill>
                <a:latin typeface="Cambria Math" panose="02040503050406030204" pitchFamily="18" charset="0"/>
                <a:ea typeface="Cambria Math" panose="02040503050406030204" pitchFamily="18" charset="0"/>
              </a:rPr>
              <a:t>пользу, а количество вреда было минимальным, родителям следует установить жесткий контроль за тем, что именно ребенок ищет на просторах паутины. Не нужно устанавливать компьютер в комнате малыша, чтобы он все время имел бесконтрольный доступ к устройству. Нужно поговорить с ребенком и объяснить ему, что в интернете можно натолкнуться на плохих людей или плохие сайты и чтобы малыш сам избегал их. Обязательно понадобится обеспечение с функцией родительского контроля. Еще нужно научить малыша правильно пользоваться поиском. Необходимо добавить самые полезные сайты в закладки, ребенок привыкнет к ним и ему будет интересно постоянно туда заглядывать.</a:t>
            </a:r>
          </a:p>
        </p:txBody>
      </p:sp>
    </p:spTree>
    <p:extLst>
      <p:ext uri="{BB962C8B-B14F-4D97-AF65-F5344CB8AC3E}">
        <p14:creationId xmlns:p14="http://schemas.microsoft.com/office/powerpoint/2010/main" val="313102455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508451"/>
            <a:ext cx="9905998" cy="1478570"/>
          </a:xfrm>
        </p:spPr>
        <p:txBody>
          <a:bodyPr>
            <a:normAutofit/>
          </a:bodyPr>
          <a:lstStyle/>
          <a:p>
            <a:pPr algn="ctr"/>
            <a:r>
              <a:rPr lang="ru-RU" sz="4800" b="1" dirty="0" smtClean="0">
                <a:solidFill>
                  <a:srgbClr val="0000FF"/>
                </a:solidFill>
                <a:effectLst>
                  <a:outerShdw blurRad="38100" dist="38100" dir="2700000" algn="tl">
                    <a:srgbClr val="000000">
                      <a:alpha val="43137"/>
                    </a:srgbClr>
                  </a:outerShdw>
                </a:effectLst>
                <a:latin typeface="Century" panose="02040604050505020304" pitchFamily="18" charset="0"/>
              </a:rPr>
              <a:t>Спасибо за внимание!</a:t>
            </a:r>
            <a:endParaRPr lang="ru-RU" sz="4800" b="1" dirty="0">
              <a:solidFill>
                <a:srgbClr val="0000FF"/>
              </a:solidFill>
              <a:effectLst>
                <a:outerShdw blurRad="38100" dist="38100" dir="2700000" algn="tl">
                  <a:srgbClr val="000000">
                    <a:alpha val="43137"/>
                  </a:srgbClr>
                </a:outerShdw>
              </a:effectLst>
              <a:latin typeface="Century" panose="020406040505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1370205">
            <a:off x="3356874" y="2310870"/>
            <a:ext cx="5712143" cy="3810000"/>
          </a:xfrm>
          <a:prstGeom prst="rect">
            <a:avLst/>
          </a:prstGeom>
          <a:ln>
            <a:noFill/>
          </a:ln>
          <a:effectLst>
            <a:softEdge rad="112500"/>
          </a:effectLst>
        </p:spPr>
      </p:pic>
    </p:spTree>
    <p:extLst>
      <p:ext uri="{BB962C8B-B14F-4D97-AF65-F5344CB8AC3E}">
        <p14:creationId xmlns:p14="http://schemas.microsoft.com/office/powerpoint/2010/main" val="164751556"/>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101599"/>
            <a:ext cx="9905998" cy="3996267"/>
          </a:xfrm>
        </p:spPr>
        <p:txBody>
          <a:bodyPr>
            <a:normAutofit/>
          </a:bodyPr>
          <a:lstStyle/>
          <a:p>
            <a:pPr algn="ctr"/>
            <a:r>
              <a:rPr lang="ru-RU" sz="2400" b="1" dirty="0">
                <a:solidFill>
                  <a:srgbClr val="0000FF"/>
                </a:solidFill>
                <a:latin typeface="Cambria Math" panose="02040503050406030204" pitchFamily="18" charset="0"/>
                <a:ea typeface="Cambria Math" panose="02040503050406030204" pitchFamily="18" charset="0"/>
              </a:rPr>
              <a:t>Современный мир уже невозможно представить без интернета, знакомство со всемирной сетью у многих начинается с достаточно раннего возраста. Самое популярное увлечение на сегодняшний день – социальные сети</a:t>
            </a:r>
            <a:r>
              <a:rPr lang="ru-RU" sz="2400" b="1" dirty="0" smtClean="0">
                <a:solidFill>
                  <a:srgbClr val="0000FF"/>
                </a:solidFill>
                <a:latin typeface="Cambria Math" panose="02040503050406030204" pitchFamily="18" charset="0"/>
                <a:ea typeface="Cambria Math" panose="02040503050406030204" pitchFamily="18" charset="0"/>
              </a:rPr>
              <a:t>.</a:t>
            </a:r>
            <a:br>
              <a:rPr lang="ru-RU" sz="2400" b="1" dirty="0" smtClean="0">
                <a:solidFill>
                  <a:srgbClr val="0000FF"/>
                </a:solidFill>
                <a:latin typeface="Cambria Math" panose="02040503050406030204" pitchFamily="18" charset="0"/>
                <a:ea typeface="Cambria Math" panose="02040503050406030204" pitchFamily="18" charset="0"/>
              </a:rPr>
            </a:br>
            <a:r>
              <a:rPr lang="ru-RU" sz="2400" b="1" dirty="0" smtClean="0">
                <a:solidFill>
                  <a:srgbClr val="0000FF"/>
                </a:solidFill>
                <a:latin typeface="Cambria Math" panose="02040503050406030204" pitchFamily="18" charset="0"/>
                <a:ea typeface="Cambria Math" panose="02040503050406030204" pitchFamily="18" charset="0"/>
              </a:rPr>
              <a:t> </a:t>
            </a:r>
            <a:r>
              <a:rPr lang="ru-RU" sz="2400" b="1" dirty="0">
                <a:solidFill>
                  <a:srgbClr val="0000FF"/>
                </a:solidFill>
                <a:latin typeface="Cambria Math" panose="02040503050406030204" pitchFamily="18" charset="0"/>
                <a:ea typeface="Cambria Math" panose="02040503050406030204" pitchFamily="18" charset="0"/>
              </a:rPr>
              <a:t>Практически все молодые люди, дети, их родители и даже бабушки и дедушки имеют свои странички в той или иной социальной сети. </a:t>
            </a:r>
            <a:r>
              <a:rPr lang="ru-RU" sz="2400" b="1" dirty="0" smtClean="0">
                <a:solidFill>
                  <a:srgbClr val="0000FF"/>
                </a:solidFill>
                <a:latin typeface="Cambria Math" panose="02040503050406030204" pitchFamily="18" charset="0"/>
                <a:ea typeface="Cambria Math" panose="02040503050406030204" pitchFamily="18" charset="0"/>
              </a:rPr>
              <a:t/>
            </a:r>
            <a:br>
              <a:rPr lang="ru-RU" sz="2400" b="1" dirty="0" smtClean="0">
                <a:solidFill>
                  <a:srgbClr val="0000FF"/>
                </a:solidFill>
                <a:latin typeface="Cambria Math" panose="02040503050406030204" pitchFamily="18" charset="0"/>
                <a:ea typeface="Cambria Math" panose="02040503050406030204" pitchFamily="18" charset="0"/>
              </a:rPr>
            </a:br>
            <a:r>
              <a:rPr lang="ru-RU" sz="2400" b="1" dirty="0" smtClean="0">
                <a:solidFill>
                  <a:srgbClr val="0000FF"/>
                </a:solidFill>
                <a:latin typeface="Cambria Math" panose="02040503050406030204" pitchFamily="18" charset="0"/>
                <a:ea typeface="Cambria Math" panose="02040503050406030204" pitchFamily="18" charset="0"/>
              </a:rPr>
              <a:t>Насколько </a:t>
            </a:r>
            <a:r>
              <a:rPr lang="ru-RU" sz="2400" b="1" dirty="0">
                <a:solidFill>
                  <a:srgbClr val="0000FF"/>
                </a:solidFill>
                <a:latin typeface="Cambria Math" panose="02040503050406030204" pitchFamily="18" charset="0"/>
                <a:ea typeface="Cambria Math" panose="02040503050406030204" pitchFamily="18" charset="0"/>
              </a:rPr>
              <a:t>все-таки полезно такое занятие, что больше оно приносит – вред или пользу?</a:t>
            </a: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24994">
            <a:off x="3750734" y="3911598"/>
            <a:ext cx="4952999" cy="2633135"/>
          </a:xfrm>
          <a:prstGeom prst="rect">
            <a:avLst/>
          </a:prstGeom>
          <a:ln>
            <a:noFill/>
          </a:ln>
          <a:effectLst>
            <a:softEdge rad="112500"/>
          </a:effectLst>
        </p:spPr>
      </p:pic>
    </p:spTree>
    <p:extLst>
      <p:ext uri="{BB962C8B-B14F-4D97-AF65-F5344CB8AC3E}">
        <p14:creationId xmlns:p14="http://schemas.microsoft.com/office/powerpoint/2010/main" val="79778262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9144" y="338666"/>
            <a:ext cx="9906000" cy="787400"/>
          </a:xfrm>
        </p:spPr>
        <p:txBody>
          <a:bodyPr>
            <a:normAutofit/>
          </a:bodyPr>
          <a:lstStyle/>
          <a:p>
            <a:pPr algn="ctr"/>
            <a:r>
              <a:rPr lang="ru-RU" sz="3200" b="1" dirty="0" smtClean="0">
                <a:solidFill>
                  <a:srgbClr val="6600FF"/>
                </a:solidFill>
                <a:effectLst>
                  <a:outerShdw blurRad="38100" dist="38100" dir="2700000" algn="tl">
                    <a:srgbClr val="000000">
                      <a:alpha val="43137"/>
                    </a:srgbClr>
                  </a:outerShdw>
                </a:effectLst>
                <a:latin typeface="Century" panose="02040604050505020304" pitchFamily="18" charset="0"/>
              </a:rPr>
              <a:t>Вред интернета для ребенка</a:t>
            </a:r>
            <a:endParaRPr lang="ru-RU" sz="3200" b="1" dirty="0">
              <a:solidFill>
                <a:srgbClr val="6600FF"/>
              </a:solidFill>
              <a:effectLst>
                <a:outerShdw blurRad="38100" dist="38100" dir="2700000" algn="tl">
                  <a:srgbClr val="000000">
                    <a:alpha val="43137"/>
                  </a:srgbClr>
                </a:outerShdw>
              </a:effectLst>
              <a:latin typeface="Century" panose="02040604050505020304" pitchFamily="18" charset="0"/>
            </a:endParaRPr>
          </a:p>
        </p:txBody>
      </p:sp>
      <p:sp>
        <p:nvSpPr>
          <p:cNvPr id="3" name="Текст 2"/>
          <p:cNvSpPr>
            <a:spLocks noGrp="1"/>
          </p:cNvSpPr>
          <p:nvPr>
            <p:ph type="body" idx="1"/>
          </p:nvPr>
        </p:nvSpPr>
        <p:spPr>
          <a:xfrm>
            <a:off x="997478" y="1862667"/>
            <a:ext cx="9906000" cy="4639733"/>
          </a:xfrm>
        </p:spPr>
        <p:txBody>
          <a:bodyPr/>
          <a:lstStyle/>
          <a:p>
            <a:pPr indent="450850" algn="ctr"/>
            <a:r>
              <a:rPr lang="ru-RU" sz="2400" b="1" dirty="0">
                <a:solidFill>
                  <a:srgbClr val="0000FF"/>
                </a:solidFill>
                <a:latin typeface="Cambria Math" panose="02040503050406030204" pitchFamily="18" charset="0"/>
                <a:ea typeface="Cambria Math" panose="02040503050406030204" pitchFamily="18" charset="0"/>
              </a:rPr>
              <a:t>Компьютеры, гаджеты, интернет – все это сегодняшняя реальность, которую сложно игнорировать</a:t>
            </a:r>
            <a:r>
              <a:rPr lang="ru-RU" sz="2400" b="1" dirty="0" smtClean="0">
                <a:solidFill>
                  <a:srgbClr val="0000FF"/>
                </a:solidFill>
                <a:latin typeface="Cambria Math" panose="02040503050406030204" pitchFamily="18" charset="0"/>
                <a:ea typeface="Cambria Math" panose="02040503050406030204" pitchFamily="18" charset="0"/>
              </a:rPr>
              <a:t>.</a:t>
            </a:r>
          </a:p>
          <a:p>
            <a:pPr indent="450850" algn="ctr"/>
            <a:r>
              <a:rPr lang="ru-RU" sz="2400" b="1" dirty="0" smtClean="0">
                <a:solidFill>
                  <a:srgbClr val="0000FF"/>
                </a:solidFill>
                <a:latin typeface="Cambria Math" panose="02040503050406030204" pitchFamily="18" charset="0"/>
                <a:ea typeface="Cambria Math" panose="02040503050406030204" pitchFamily="18" charset="0"/>
              </a:rPr>
              <a:t> </a:t>
            </a:r>
            <a:r>
              <a:rPr lang="ru-RU" sz="2400" b="1" dirty="0">
                <a:solidFill>
                  <a:srgbClr val="0000FF"/>
                </a:solidFill>
                <a:latin typeface="Cambria Math" panose="02040503050406030204" pitchFamily="18" charset="0"/>
                <a:ea typeface="Cambria Math" panose="02040503050406030204" pitchFamily="18" charset="0"/>
              </a:rPr>
              <a:t>Да и зачем, если интернет дает взрослому столько преимуществ</a:t>
            </a:r>
            <a:r>
              <a:rPr lang="ru-RU" sz="2400" b="1" dirty="0" smtClean="0">
                <a:solidFill>
                  <a:srgbClr val="0000FF"/>
                </a:solidFill>
                <a:latin typeface="Cambria Math" panose="02040503050406030204" pitchFamily="18" charset="0"/>
                <a:ea typeface="Cambria Math" panose="02040503050406030204" pitchFamily="18" charset="0"/>
              </a:rPr>
              <a:t>?</a:t>
            </a:r>
          </a:p>
          <a:p>
            <a:pPr indent="450850" algn="ctr"/>
            <a:r>
              <a:rPr lang="ru-RU" sz="2400" b="1" dirty="0" smtClean="0">
                <a:solidFill>
                  <a:srgbClr val="0000FF"/>
                </a:solidFill>
                <a:latin typeface="Cambria Math" panose="02040503050406030204" pitchFamily="18" charset="0"/>
                <a:ea typeface="Cambria Math" panose="02040503050406030204" pitchFamily="18" charset="0"/>
              </a:rPr>
              <a:t> </a:t>
            </a:r>
            <a:r>
              <a:rPr lang="ru-RU" sz="2400" b="1" dirty="0">
                <a:solidFill>
                  <a:srgbClr val="0000FF"/>
                </a:solidFill>
                <a:latin typeface="Cambria Math" panose="02040503050406030204" pitchFamily="18" charset="0"/>
                <a:ea typeface="Cambria Math" panose="02040503050406030204" pitchFamily="18" charset="0"/>
              </a:rPr>
              <a:t>Но можно ли ребенку сидеть в интернете?</a:t>
            </a:r>
          </a:p>
          <a:p>
            <a:pPr indent="450850" algn="ctr"/>
            <a:r>
              <a:rPr lang="ru-RU" sz="2400" b="1" dirty="0">
                <a:solidFill>
                  <a:srgbClr val="0000FF"/>
                </a:solidFill>
                <a:latin typeface="Cambria Math" panose="02040503050406030204" pitchFamily="18" charset="0"/>
                <a:ea typeface="Cambria Math" panose="02040503050406030204" pitchFamily="18" charset="0"/>
              </a:rPr>
              <a:t>Перед тем, как обозначить, в чем польза интернета для ребенка, вспомним о вреде, который он может нанести.</a:t>
            </a:r>
          </a:p>
          <a:p>
            <a:endParaRPr lang="ru-RU" dirty="0"/>
          </a:p>
        </p:txBody>
      </p:sp>
    </p:spTree>
    <p:extLst>
      <p:ext uri="{BB962C8B-B14F-4D97-AF65-F5344CB8AC3E}">
        <p14:creationId xmlns:p14="http://schemas.microsoft.com/office/powerpoint/2010/main" val="85191555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152851"/>
            <a:ext cx="9905998" cy="981682"/>
          </a:xfrm>
        </p:spPr>
        <p:txBody>
          <a:bodyPr>
            <a:normAutofit/>
          </a:bodyPr>
          <a:lstStyle/>
          <a:p>
            <a:pPr algn="ctr"/>
            <a:r>
              <a:rPr lang="ru-RU" sz="3200" b="1" dirty="0">
                <a:solidFill>
                  <a:srgbClr val="6600FF"/>
                </a:solidFill>
                <a:effectLst>
                  <a:outerShdw blurRad="38100" dist="38100" dir="2700000" algn="tl">
                    <a:srgbClr val="000000">
                      <a:alpha val="43137"/>
                    </a:srgbClr>
                  </a:outerShdw>
                </a:effectLst>
                <a:latin typeface="Century" panose="02040604050505020304" pitchFamily="18" charset="0"/>
              </a:rPr>
              <a:t>Проблемы со </a:t>
            </a:r>
            <a:r>
              <a:rPr lang="ru-RU" sz="3200" b="1" dirty="0" smtClean="0">
                <a:solidFill>
                  <a:srgbClr val="6600FF"/>
                </a:solidFill>
                <a:effectLst>
                  <a:outerShdw blurRad="38100" dist="38100" dir="2700000" algn="tl">
                    <a:srgbClr val="000000">
                      <a:alpha val="43137"/>
                    </a:srgbClr>
                  </a:outerShdw>
                </a:effectLst>
                <a:latin typeface="Century" panose="02040604050505020304" pitchFamily="18" charset="0"/>
              </a:rPr>
              <a:t>здоровьем</a:t>
            </a:r>
            <a:endParaRPr lang="ru-RU" sz="3200" b="1" dirty="0">
              <a:solidFill>
                <a:srgbClr val="6600FF"/>
              </a:solidFill>
              <a:effectLst>
                <a:outerShdw blurRad="38100" dist="38100" dir="2700000" algn="tl">
                  <a:srgbClr val="000000">
                    <a:alpha val="43137"/>
                  </a:srgbClr>
                </a:outerShdw>
              </a:effectLst>
              <a:latin typeface="Century" panose="02040604050505020304" pitchFamily="18" charset="0"/>
            </a:endParaRPr>
          </a:p>
        </p:txBody>
      </p:sp>
      <p:sp>
        <p:nvSpPr>
          <p:cNvPr id="3" name="Объект 2"/>
          <p:cNvSpPr>
            <a:spLocks noGrp="1"/>
          </p:cNvSpPr>
          <p:nvPr>
            <p:ph idx="1"/>
          </p:nvPr>
        </p:nvSpPr>
        <p:spPr>
          <a:xfrm>
            <a:off x="1285346" y="1871132"/>
            <a:ext cx="9905999" cy="4478867"/>
          </a:xfrm>
        </p:spPr>
        <p:txBody>
          <a:bodyPr>
            <a:normAutofit/>
          </a:bodyPr>
          <a:lstStyle/>
          <a:p>
            <a:pPr indent="0" algn="ctr">
              <a:buNone/>
            </a:pPr>
            <a:r>
              <a:rPr lang="ru-RU" b="1" dirty="0">
                <a:solidFill>
                  <a:srgbClr val="0000FF"/>
                </a:solidFill>
                <a:latin typeface="Cambria Math" panose="02040503050406030204" pitchFamily="18" charset="0"/>
                <a:ea typeface="Cambria Math" panose="02040503050406030204" pitchFamily="18" charset="0"/>
              </a:rPr>
              <a:t>Маленький ребенок – непоседа. Постоянно двигаясь, он тем самым тренирует свое тело. Компьютер же вынуждает ребенка сидеть на одном месте. Таким образом, подолгу находясь возле компьютера, ребенок теряет время, которое мог бы потратить на бег, прыжки и подвижные игры.</a:t>
            </a:r>
          </a:p>
          <a:p>
            <a:pPr indent="0" algn="ctr">
              <a:buNone/>
            </a:pPr>
            <a:r>
              <a:rPr lang="ru-RU" b="1" dirty="0">
                <a:solidFill>
                  <a:srgbClr val="0000FF"/>
                </a:solidFill>
                <a:latin typeface="Cambria Math" panose="02040503050406030204" pitchFamily="18" charset="0"/>
                <a:ea typeface="Cambria Math" panose="02040503050406030204" pitchFamily="18" charset="0"/>
              </a:rPr>
              <a:t>Самые явные проблемы, которые грозят детям, подолгу сидящим у </a:t>
            </a:r>
            <a:r>
              <a:rPr lang="ru-RU" b="1" dirty="0" smtClean="0">
                <a:solidFill>
                  <a:srgbClr val="0000FF"/>
                </a:solidFill>
                <a:latin typeface="Cambria Math" panose="02040503050406030204" pitchFamily="18" charset="0"/>
                <a:ea typeface="Cambria Math" panose="02040503050406030204" pitchFamily="18" charset="0"/>
              </a:rPr>
              <a:t>экранов </a:t>
            </a:r>
            <a:r>
              <a:rPr lang="ru-RU" b="1" dirty="0">
                <a:solidFill>
                  <a:srgbClr val="0000FF"/>
                </a:solidFill>
                <a:latin typeface="Cambria Math" panose="02040503050406030204" pitchFamily="18" charset="0"/>
                <a:ea typeface="Cambria Math" panose="02040503050406030204" pitchFamily="18" charset="0"/>
              </a:rPr>
              <a:t>– это неправильная осанка и ухудшение зрения.</a:t>
            </a:r>
          </a:p>
          <a:p>
            <a:pPr indent="0" algn="ctr">
              <a:buNone/>
            </a:pPr>
            <a:endParaRPr lang="ru-RU" sz="1800" dirty="0"/>
          </a:p>
        </p:txBody>
      </p:sp>
    </p:spTree>
    <p:extLst>
      <p:ext uri="{BB962C8B-B14F-4D97-AF65-F5344CB8AC3E}">
        <p14:creationId xmlns:p14="http://schemas.microsoft.com/office/powerpoint/2010/main" val="133059354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59718"/>
            <a:ext cx="9905998" cy="1235680"/>
          </a:xfrm>
        </p:spPr>
        <p:txBody>
          <a:bodyPr>
            <a:normAutofit/>
          </a:bodyPr>
          <a:lstStyle/>
          <a:p>
            <a:pPr algn="ctr"/>
            <a:r>
              <a:rPr lang="ru-RU" sz="3200" b="1" dirty="0" smtClean="0">
                <a:solidFill>
                  <a:srgbClr val="6600FF"/>
                </a:solidFill>
                <a:effectLst>
                  <a:outerShdw blurRad="38100" dist="38100" dir="2700000" algn="tl">
                    <a:srgbClr val="000000">
                      <a:alpha val="43137"/>
                    </a:srgbClr>
                  </a:outerShdw>
                </a:effectLst>
                <a:latin typeface="Century" panose="02040604050505020304" pitchFamily="18" charset="0"/>
              </a:rPr>
              <a:t>Неправильная осанка</a:t>
            </a:r>
            <a:endParaRPr lang="ru-RU" sz="3200" b="1" dirty="0">
              <a:solidFill>
                <a:srgbClr val="6600FF"/>
              </a:solidFill>
              <a:effectLst>
                <a:outerShdw blurRad="38100" dist="38100" dir="2700000" algn="tl">
                  <a:srgbClr val="000000">
                    <a:alpha val="43137"/>
                  </a:srgbClr>
                </a:outerShdw>
              </a:effectLst>
              <a:latin typeface="Century" panose="02040604050505020304" pitchFamily="18" charset="0"/>
            </a:endParaRPr>
          </a:p>
        </p:txBody>
      </p:sp>
      <p:sp>
        <p:nvSpPr>
          <p:cNvPr id="3" name="Объект 2"/>
          <p:cNvSpPr>
            <a:spLocks noGrp="1"/>
          </p:cNvSpPr>
          <p:nvPr>
            <p:ph idx="1"/>
          </p:nvPr>
        </p:nvSpPr>
        <p:spPr>
          <a:xfrm>
            <a:off x="972079" y="1075264"/>
            <a:ext cx="9905999" cy="5486401"/>
          </a:xfrm>
        </p:spPr>
        <p:txBody>
          <a:bodyPr/>
          <a:lstStyle/>
          <a:p>
            <a:pPr marL="0" indent="0" algn="ctr">
              <a:buNone/>
            </a:pPr>
            <a:r>
              <a:rPr lang="ru-RU" sz="3200" b="1" dirty="0">
                <a:solidFill>
                  <a:srgbClr val="9933FF"/>
                </a:solidFill>
                <a:latin typeface="Cambria Math" panose="02040503050406030204" pitchFamily="18" charset="0"/>
                <a:ea typeface="Cambria Math" panose="02040503050406030204" pitchFamily="18" charset="0"/>
              </a:rPr>
              <a:t> Как избежать </a:t>
            </a:r>
            <a:r>
              <a:rPr lang="ru-RU" sz="3200" b="1" dirty="0" smtClean="0">
                <a:solidFill>
                  <a:srgbClr val="9933FF"/>
                </a:solidFill>
                <a:latin typeface="Cambria Math" panose="02040503050406030204" pitchFamily="18" charset="0"/>
                <a:ea typeface="Cambria Math" panose="02040503050406030204" pitchFamily="18" charset="0"/>
              </a:rPr>
              <a:t>:</a:t>
            </a:r>
          </a:p>
          <a:p>
            <a:pPr marL="0" indent="0" algn="ctr">
              <a:buNone/>
            </a:pPr>
            <a:r>
              <a:rPr lang="ru-RU" b="1" dirty="0" smtClean="0">
                <a:solidFill>
                  <a:srgbClr val="0000FF"/>
                </a:solidFill>
                <a:latin typeface="Cambria Math" panose="02040503050406030204" pitchFamily="18" charset="0"/>
                <a:ea typeface="Cambria Math" panose="02040503050406030204" pitchFamily="18" charset="0"/>
              </a:rPr>
              <a:t>Чтобы </a:t>
            </a:r>
            <a:r>
              <a:rPr lang="ru-RU" b="1" dirty="0">
                <a:solidFill>
                  <a:srgbClr val="0000FF"/>
                </a:solidFill>
                <a:latin typeface="Cambria Math" panose="02040503050406030204" pitchFamily="18" charset="0"/>
                <a:ea typeface="Cambria Math" panose="02040503050406030204" pitchFamily="18" charset="0"/>
              </a:rPr>
              <a:t>не возникло проблем с позвоночником и осанкой, </a:t>
            </a:r>
            <a:r>
              <a:rPr lang="ru-RU" b="1" dirty="0" smtClean="0">
                <a:solidFill>
                  <a:srgbClr val="0000FF"/>
                </a:solidFill>
                <a:latin typeface="Cambria Math" panose="02040503050406030204" pitchFamily="18" charset="0"/>
                <a:ea typeface="Cambria Math" panose="02040503050406030204" pitchFamily="18" charset="0"/>
              </a:rPr>
              <a:t>взрослым </a:t>
            </a:r>
            <a:r>
              <a:rPr lang="ru-RU" b="1" dirty="0">
                <a:solidFill>
                  <a:srgbClr val="0000FF"/>
                </a:solidFill>
                <a:latin typeface="Cambria Math" panose="02040503050406030204" pitchFamily="18" charset="0"/>
                <a:ea typeface="Cambria Math" panose="02040503050406030204" pitchFamily="18" charset="0"/>
              </a:rPr>
              <a:t>нужно позаботиться о правильном стуле и столе. Высота стула должна быть такой, чтобы ноги ребенка стояли на полу, согнутые в коленях под прямым углом, а руки лежали на столе, согнутые под прямым углом в локтях</a:t>
            </a:r>
            <a:r>
              <a:rPr lang="ru-RU" b="1" dirty="0" smtClean="0">
                <a:solidFill>
                  <a:srgbClr val="0000FF"/>
                </a:solidFill>
                <a:latin typeface="Cambria Math" panose="02040503050406030204" pitchFamily="18" charset="0"/>
                <a:ea typeface="Cambria Math" panose="02040503050406030204" pitchFamily="18" charset="0"/>
              </a:rPr>
              <a:t>.</a:t>
            </a:r>
          </a:p>
          <a:p>
            <a:pPr marL="0" indent="0" algn="ctr">
              <a:buNone/>
            </a:pPr>
            <a:endParaRPr lang="ru-RU" b="1" dirty="0">
              <a:solidFill>
                <a:srgbClr val="6600FF"/>
              </a:solidFill>
              <a:latin typeface="Cambria Math" panose="02040503050406030204" pitchFamily="18" charset="0"/>
              <a:ea typeface="Cambria Math" panose="02040503050406030204"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24099">
            <a:off x="4316412" y="4076149"/>
            <a:ext cx="4395788" cy="2519386"/>
          </a:xfrm>
          <a:prstGeom prst="rect">
            <a:avLst/>
          </a:prstGeom>
          <a:ln>
            <a:noFill/>
          </a:ln>
          <a:effectLst>
            <a:softEdge rad="112500"/>
          </a:effectLst>
        </p:spPr>
      </p:pic>
    </p:spTree>
    <p:extLst>
      <p:ext uri="{BB962C8B-B14F-4D97-AF65-F5344CB8AC3E}">
        <p14:creationId xmlns:p14="http://schemas.microsoft.com/office/powerpoint/2010/main" val="332026081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6066" y="68185"/>
            <a:ext cx="9905998" cy="897015"/>
          </a:xfrm>
        </p:spPr>
        <p:txBody>
          <a:bodyPr>
            <a:normAutofit/>
          </a:bodyPr>
          <a:lstStyle/>
          <a:p>
            <a:pPr algn="ctr"/>
            <a:r>
              <a:rPr lang="ru-RU" sz="3200" b="1" dirty="0">
                <a:solidFill>
                  <a:srgbClr val="6600FF"/>
                </a:solidFill>
                <a:effectLst>
                  <a:outerShdw blurRad="38100" dist="38100" dir="2700000" algn="tl">
                    <a:srgbClr val="000000">
                      <a:alpha val="43137"/>
                    </a:srgbClr>
                  </a:outerShdw>
                </a:effectLst>
                <a:latin typeface="Century" panose="02040604050505020304" pitchFamily="18" charset="0"/>
                <a:ea typeface="Cambria" panose="02040503050406030204" pitchFamily="18" charset="0"/>
              </a:rPr>
              <a:t>Ухудшение зрения</a:t>
            </a:r>
          </a:p>
        </p:txBody>
      </p:sp>
      <p:sp>
        <p:nvSpPr>
          <p:cNvPr id="3" name="Объект 2"/>
          <p:cNvSpPr>
            <a:spLocks noGrp="1"/>
          </p:cNvSpPr>
          <p:nvPr>
            <p:ph idx="1"/>
          </p:nvPr>
        </p:nvSpPr>
        <p:spPr>
          <a:xfrm>
            <a:off x="719665" y="1041400"/>
            <a:ext cx="10718801" cy="5816600"/>
          </a:xfrm>
        </p:spPr>
        <p:txBody>
          <a:bodyPr/>
          <a:lstStyle/>
          <a:p>
            <a:pPr marL="0" lvl="0" indent="0" algn="ctr">
              <a:buNone/>
            </a:pPr>
            <a:r>
              <a:rPr lang="ru-RU" sz="3200" b="1" dirty="0" smtClean="0">
                <a:solidFill>
                  <a:srgbClr val="9933FF"/>
                </a:solidFill>
                <a:latin typeface="Cambria Math" panose="02040503050406030204" pitchFamily="18" charset="0"/>
                <a:ea typeface="Cambria Math" panose="02040503050406030204" pitchFamily="18" charset="0"/>
              </a:rPr>
              <a:t>Как </a:t>
            </a:r>
            <a:r>
              <a:rPr lang="ru-RU" sz="3200" b="1" dirty="0">
                <a:solidFill>
                  <a:srgbClr val="9933FF"/>
                </a:solidFill>
                <a:latin typeface="Cambria Math" panose="02040503050406030204" pitchFamily="18" charset="0"/>
                <a:ea typeface="Cambria Math" panose="02040503050406030204" pitchFamily="18" charset="0"/>
              </a:rPr>
              <a:t>избежать :</a:t>
            </a:r>
          </a:p>
          <a:p>
            <a:pPr marL="0" indent="0" algn="ctr">
              <a:buNone/>
            </a:pPr>
            <a:r>
              <a:rPr lang="ru-RU" b="1" dirty="0" smtClean="0">
                <a:solidFill>
                  <a:srgbClr val="0000FF"/>
                </a:solidFill>
                <a:latin typeface="Cambria Math" panose="02040503050406030204" pitchFamily="18" charset="0"/>
                <a:ea typeface="Cambria Math" panose="02040503050406030204" pitchFamily="18" charset="0"/>
              </a:rPr>
              <a:t>Чтобы </a:t>
            </a:r>
            <a:r>
              <a:rPr lang="ru-RU" b="1" dirty="0">
                <a:solidFill>
                  <a:srgbClr val="0000FF"/>
                </a:solidFill>
                <a:latin typeface="Cambria Math" panose="02040503050406030204" pitchFamily="18" charset="0"/>
                <a:ea typeface="Cambria Math" panose="02040503050406030204" pitchFamily="18" charset="0"/>
              </a:rPr>
              <a:t>избежать проблем со зрением, ребенку необходимо делать частые перерывы. Дети дошкольного возраста могут непрерывно «работать» за компьютером 7-10 минут, в зависимости от возраста. </a:t>
            </a:r>
            <a:endParaRPr lang="ru-RU" b="1" dirty="0" smtClean="0">
              <a:solidFill>
                <a:srgbClr val="0000FF"/>
              </a:solidFill>
              <a:latin typeface="Cambria Math" panose="02040503050406030204" pitchFamily="18" charset="0"/>
              <a:ea typeface="Cambria Math" panose="02040503050406030204" pitchFamily="18" charset="0"/>
            </a:endParaRPr>
          </a:p>
          <a:p>
            <a:pPr marL="0" indent="0" algn="ctr">
              <a:buNone/>
            </a:pPr>
            <a:r>
              <a:rPr lang="ru-RU" b="1" dirty="0" smtClean="0">
                <a:solidFill>
                  <a:srgbClr val="0000FF"/>
                </a:solidFill>
                <a:latin typeface="Cambria Math" panose="02040503050406030204" pitchFamily="18" charset="0"/>
                <a:ea typeface="Cambria Math" panose="02040503050406030204" pitchFamily="18" charset="0"/>
              </a:rPr>
              <a:t>Во </a:t>
            </a:r>
            <a:r>
              <a:rPr lang="ru-RU" b="1" dirty="0">
                <a:solidFill>
                  <a:srgbClr val="0000FF"/>
                </a:solidFill>
                <a:latin typeface="Cambria Math" panose="02040503050406030204" pitchFamily="18" charset="0"/>
                <a:ea typeface="Cambria Math" panose="02040503050406030204" pitchFamily="18" charset="0"/>
              </a:rPr>
              <a:t>время перерыва следует поморгать, а также посмотреть в окно на удаленные предметы, чтобы изменить фокус зрачка.</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8165" y="4263149"/>
            <a:ext cx="4241800" cy="2383184"/>
          </a:xfrm>
          <a:prstGeom prst="rect">
            <a:avLst/>
          </a:prstGeom>
          <a:ln>
            <a:noFill/>
          </a:ln>
          <a:effectLst>
            <a:softEdge rad="112500"/>
          </a:effectLst>
        </p:spPr>
      </p:pic>
    </p:spTree>
    <p:extLst>
      <p:ext uri="{BB962C8B-B14F-4D97-AF65-F5344CB8AC3E}">
        <p14:creationId xmlns:p14="http://schemas.microsoft.com/office/powerpoint/2010/main" val="233712827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9279" y="186717"/>
            <a:ext cx="9905998" cy="812349"/>
          </a:xfrm>
        </p:spPr>
        <p:txBody>
          <a:bodyPr>
            <a:normAutofit/>
          </a:bodyPr>
          <a:lstStyle/>
          <a:p>
            <a:pPr algn="ctr"/>
            <a:r>
              <a:rPr lang="ru-RU" sz="3200" b="1" dirty="0">
                <a:solidFill>
                  <a:srgbClr val="6600FF"/>
                </a:solidFill>
                <a:effectLst>
                  <a:outerShdw blurRad="38100" dist="38100" dir="2700000" algn="tl">
                    <a:srgbClr val="000000">
                      <a:alpha val="43137"/>
                    </a:srgbClr>
                  </a:outerShdw>
                </a:effectLst>
                <a:latin typeface="Century" panose="02040604050505020304" pitchFamily="18" charset="0"/>
              </a:rPr>
              <a:t>ПСИХИЧЕСКИЕ ПРОБЛЕМЫ</a:t>
            </a:r>
          </a:p>
        </p:txBody>
      </p:sp>
      <p:sp>
        <p:nvSpPr>
          <p:cNvPr id="3" name="Объект 2"/>
          <p:cNvSpPr>
            <a:spLocks noGrp="1"/>
          </p:cNvSpPr>
          <p:nvPr>
            <p:ph idx="1"/>
          </p:nvPr>
        </p:nvSpPr>
        <p:spPr>
          <a:xfrm>
            <a:off x="481011" y="1261533"/>
            <a:ext cx="10854266" cy="5791201"/>
          </a:xfrm>
        </p:spPr>
        <p:txBody>
          <a:bodyPr>
            <a:noAutofit/>
          </a:bodyPr>
          <a:lstStyle/>
          <a:p>
            <a:pPr marL="0" indent="0" algn="ctr">
              <a:buNone/>
            </a:pPr>
            <a:r>
              <a:rPr lang="ru-RU" b="1" dirty="0">
                <a:solidFill>
                  <a:srgbClr val="0000FF"/>
                </a:solidFill>
                <a:latin typeface="Cambria Math" panose="02040503050406030204" pitchFamily="18" charset="0"/>
                <a:ea typeface="Cambria Math" panose="02040503050406030204" pitchFamily="18" charset="0"/>
              </a:rPr>
              <a:t>Психика ребенка только формируется, поэтому информация, которую он получает, должна быть отфильтрована. Если </a:t>
            </a:r>
            <a:r>
              <a:rPr lang="ru-RU" b="1" dirty="0" smtClean="0">
                <a:solidFill>
                  <a:srgbClr val="0000FF"/>
                </a:solidFill>
                <a:latin typeface="Cambria Math" panose="02040503050406030204" pitchFamily="18" charset="0"/>
                <a:ea typeface="Cambria Math" panose="02040503050406030204" pitchFamily="18" charset="0"/>
              </a:rPr>
              <a:t>взрослые </a:t>
            </a:r>
            <a:r>
              <a:rPr lang="ru-RU" b="1" dirty="0">
                <a:solidFill>
                  <a:srgbClr val="0000FF"/>
                </a:solidFill>
                <a:latin typeface="Cambria Math" panose="02040503050406030204" pitchFamily="18" charset="0"/>
                <a:ea typeface="Cambria Math" panose="02040503050406030204" pitchFamily="18" charset="0"/>
              </a:rPr>
              <a:t>не контролируют, что смотрит ребенок, во что он играет на компьютере, всегда есть шанс, что малыш столкнется с тем, к чему не будет готов</a:t>
            </a:r>
            <a:r>
              <a:rPr lang="ru-RU" b="1" dirty="0" smtClean="0">
                <a:solidFill>
                  <a:srgbClr val="0000FF"/>
                </a:solidFill>
                <a:latin typeface="Cambria Math" panose="02040503050406030204" pitchFamily="18" charset="0"/>
                <a:ea typeface="Cambria Math" panose="02040503050406030204" pitchFamily="18" charset="0"/>
              </a:rPr>
              <a:t>.</a:t>
            </a:r>
          </a:p>
          <a:p>
            <a:pPr marL="0" indent="0" algn="ctr">
              <a:lnSpc>
                <a:spcPct val="107000"/>
              </a:lnSpc>
              <a:spcAft>
                <a:spcPts val="800"/>
              </a:spcAft>
              <a:buNone/>
            </a:pPr>
            <a:r>
              <a:rPr lang="ru-RU" b="1"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Маленькие дети способны впитывать все, что видят на экране, они познают мир благодаря этому. Игры на компьютере манят маленьких </a:t>
            </a:r>
            <a:r>
              <a:rPr lang="ru-RU" b="1" dirty="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детей, </a:t>
            </a:r>
            <a:r>
              <a:rPr lang="ru-RU" b="1"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буквально могут вызвать болезненную зависимость</a:t>
            </a:r>
            <a:r>
              <a:rPr lang="ru-RU" b="1" dirty="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74439">
            <a:off x="4006503" y="4359424"/>
            <a:ext cx="3979333" cy="2356330"/>
          </a:xfrm>
          <a:prstGeom prst="rect">
            <a:avLst/>
          </a:prstGeom>
          <a:ln>
            <a:noFill/>
          </a:ln>
          <a:effectLst>
            <a:softEdge rad="112500"/>
          </a:effectLst>
        </p:spPr>
      </p:pic>
    </p:spTree>
    <p:extLst>
      <p:ext uri="{BB962C8B-B14F-4D97-AF65-F5344CB8AC3E}">
        <p14:creationId xmlns:p14="http://schemas.microsoft.com/office/powerpoint/2010/main" val="336505726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3600" y="220133"/>
            <a:ext cx="10701867" cy="4563533"/>
          </a:xfrm>
        </p:spPr>
        <p:txBody>
          <a:bodyPr/>
          <a:lstStyle/>
          <a:p>
            <a:pPr lvl="0" algn="ctr">
              <a:lnSpc>
                <a:spcPct val="107000"/>
              </a:lnSpc>
              <a:spcBef>
                <a:spcPts val="1000"/>
              </a:spcBef>
              <a:spcAft>
                <a:spcPts val="800"/>
              </a:spcAft>
            </a:pPr>
            <a:r>
              <a:rPr lang="ru-RU" sz="2000" b="1" cap="none" dirty="0">
                <a:solidFill>
                  <a:srgbClr val="6600FF"/>
                </a:solidFill>
                <a:latin typeface="Cambria Math" panose="02040503050406030204" pitchFamily="18" charset="0"/>
                <a:ea typeface="Cambria Math" panose="02040503050406030204" pitchFamily="18" charset="0"/>
                <a:cs typeface="Times New Roman" panose="02020603050405020304" pitchFamily="18" charset="0"/>
              </a:rPr>
              <a:t> </a:t>
            </a:r>
            <a:r>
              <a:rPr lang="ru-RU" sz="2400" b="1" cap="none"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Компьютерные игры имеют интересный для малышей сюжет, отменную графику, они красочные и яркие. Сидя перед монитором можно победить или проиграть. Соперника нужно убить, чтобы нейтрализовать его, стать </a:t>
            </a:r>
            <a:r>
              <a:rPr lang="ru-RU" sz="2400" b="1" cap="none">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полным </a:t>
            </a:r>
            <a:r>
              <a:rPr lang="ru-RU" sz="2400" b="1" cap="none"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победителем. </a:t>
            </a:r>
            <a:r>
              <a:rPr lang="ru-RU" sz="2400" b="1" cap="none"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Так как в играх можно кого-то убивать малыши начинают думать, что это возможно и в реальном мире. Такие выводы они могут сделать из-за чрезмерного увлечения компьютерными играми. Поэтому </a:t>
            </a:r>
            <a:r>
              <a:rPr lang="ru-RU" sz="2400" b="1" cap="none" dirty="0"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взрослые </a:t>
            </a:r>
            <a:r>
              <a:rPr lang="ru-RU" sz="2400" b="1" cap="none"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должны тщательно следить за тем, какие сайты посещают их дети дошкольного возраста, в какие игры играют.</a:t>
            </a:r>
            <a:r>
              <a:rPr lang="ru-RU" sz="2000" b="1" cap="none" dirty="0">
                <a:solidFill>
                  <a:srgbClr val="6600FF"/>
                </a:solidFill>
                <a:latin typeface="Cambria Math" panose="02040503050406030204" pitchFamily="18" charset="0"/>
                <a:ea typeface="Cambria Math" panose="02040503050406030204" pitchFamily="18" charset="0"/>
                <a:cs typeface="Times New Roman" panose="02020603050405020304" pitchFamily="18" charset="0"/>
              </a:rPr>
              <a:t/>
            </a:r>
            <a:br>
              <a:rPr lang="ru-RU" sz="2000" b="1" cap="none" dirty="0">
                <a:solidFill>
                  <a:srgbClr val="6600FF"/>
                </a:solidFill>
                <a:latin typeface="Cambria Math" panose="02040503050406030204" pitchFamily="18" charset="0"/>
                <a:ea typeface="Cambria Math" panose="02040503050406030204" pitchFamily="18" charset="0"/>
                <a:cs typeface="Times New Roman" panose="02020603050405020304" pitchFamily="18" charset="0"/>
              </a:rPr>
            </a:b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9134" y="3814530"/>
            <a:ext cx="4614333" cy="2870200"/>
          </a:xfrm>
          <a:prstGeom prst="rect">
            <a:avLst/>
          </a:prstGeom>
          <a:ln>
            <a:noFill/>
          </a:ln>
          <a:effectLst>
            <a:softEdge rad="112500"/>
          </a:effectLst>
        </p:spPr>
      </p:pic>
    </p:spTree>
    <p:extLst>
      <p:ext uri="{BB962C8B-B14F-4D97-AF65-F5344CB8AC3E}">
        <p14:creationId xmlns:p14="http://schemas.microsoft.com/office/powerpoint/2010/main" val="214621428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6880" y="102051"/>
            <a:ext cx="9905998" cy="1261082"/>
          </a:xfrm>
        </p:spPr>
        <p:txBody>
          <a:bodyPr>
            <a:normAutofit/>
          </a:bodyPr>
          <a:lstStyle/>
          <a:p>
            <a:pPr algn="ctr"/>
            <a:r>
              <a:rPr lang="ru-RU" sz="3200" b="1" dirty="0">
                <a:solidFill>
                  <a:srgbClr val="6600FF"/>
                </a:solidFill>
                <a:effectLst>
                  <a:outerShdw blurRad="38100" dist="38100" dir="2700000" algn="tl">
                    <a:srgbClr val="000000">
                      <a:alpha val="43137"/>
                    </a:srgbClr>
                  </a:outerShdw>
                </a:effectLst>
                <a:latin typeface="Century" panose="02040604050505020304" pitchFamily="18" charset="0"/>
              </a:rPr>
              <a:t>СОЦИАЛЬНАЯ ПРОБЛЕМА</a:t>
            </a:r>
            <a:endParaRPr lang="ru-RU" sz="3200" dirty="0">
              <a:solidFill>
                <a:srgbClr val="6600FF"/>
              </a:solidFill>
            </a:endParaRPr>
          </a:p>
        </p:txBody>
      </p:sp>
      <p:sp>
        <p:nvSpPr>
          <p:cNvPr id="3" name="Объект 2"/>
          <p:cNvSpPr>
            <a:spLocks noGrp="1"/>
          </p:cNvSpPr>
          <p:nvPr>
            <p:ph idx="1"/>
          </p:nvPr>
        </p:nvSpPr>
        <p:spPr>
          <a:xfrm>
            <a:off x="1041400" y="1015999"/>
            <a:ext cx="10532533" cy="5486400"/>
          </a:xfrm>
        </p:spPr>
        <p:txBody>
          <a:bodyPr>
            <a:normAutofit/>
          </a:bodyPr>
          <a:lstStyle/>
          <a:p>
            <a:pPr marL="0" indent="0" algn="ctr">
              <a:buNone/>
            </a:pPr>
            <a:r>
              <a:rPr lang="ru-RU" b="1" dirty="0">
                <a:solidFill>
                  <a:srgbClr val="0000FF"/>
                </a:solidFill>
                <a:latin typeface="Cambria Math" panose="02040503050406030204" pitchFamily="18" charset="0"/>
                <a:ea typeface="Cambria Math" panose="02040503050406030204" pitchFamily="18" charset="0"/>
              </a:rPr>
              <a:t>Ребенок, который погрузился в компьютерный мир, выпадает из мира реального. Время, которое он проводит у экрана, он не общается со взрослыми  и сверстниками. Получается, что интернет заменяет ребенку живого человека, что для малышей не допустимо. </a:t>
            </a:r>
            <a:r>
              <a:rPr lang="ru-RU" b="1" dirty="0" smtClean="0">
                <a:solidFill>
                  <a:srgbClr val="0000FF"/>
                </a:solidFill>
                <a:latin typeface="Cambria Math" panose="02040503050406030204" pitchFamily="18" charset="0"/>
                <a:ea typeface="Cambria Math" panose="02040503050406030204" pitchFamily="18" charset="0"/>
              </a:rPr>
              <a:t> </a:t>
            </a:r>
            <a:r>
              <a:rPr lang="ru-RU" b="1" dirty="0">
                <a:solidFill>
                  <a:srgbClr val="0000FF"/>
                </a:solidFill>
                <a:latin typeface="Cambria Math" panose="02040503050406030204" pitchFamily="18" charset="0"/>
                <a:ea typeface="Cambria Math" panose="02040503050406030204" pitchFamily="18" charset="0"/>
              </a:rPr>
              <a:t>Чтобы ребенок развивался всесторонне, ему необходимо регулярно проводить время на прогулках, за общением со сверстниками вживую.</a:t>
            </a:r>
          </a:p>
          <a:p>
            <a:pPr marL="0" indent="0" algn="ctr">
              <a:buNone/>
            </a:pPr>
            <a:r>
              <a:rPr lang="ru-RU" b="1" dirty="0">
                <a:solidFill>
                  <a:srgbClr val="0000FF"/>
                </a:solidFill>
                <a:latin typeface="Cambria Math" panose="02040503050406030204" pitchFamily="18" charset="0"/>
                <a:ea typeface="Cambria Math" panose="02040503050406030204" pitchFamily="18" charset="0"/>
              </a:rPr>
              <a:t> </a:t>
            </a:r>
            <a:r>
              <a:rPr lang="ru-RU" b="1" dirty="0" smtClean="0">
                <a:solidFill>
                  <a:srgbClr val="0000FF"/>
                </a:solidFill>
                <a:latin typeface="Cambria Math" panose="02040503050406030204" pitchFamily="18" charset="0"/>
                <a:ea typeface="Cambria Math" panose="02040503050406030204" pitchFamily="18" charset="0"/>
              </a:rPr>
              <a:t>Ребенку нужно человеческое общение. </a:t>
            </a:r>
          </a:p>
          <a:p>
            <a:pPr marL="0" lvl="0" indent="0" algn="ctr">
              <a:buNone/>
            </a:pPr>
            <a:r>
              <a:rPr lang="ru-RU" sz="3200" b="1" dirty="0">
                <a:solidFill>
                  <a:srgbClr val="9933FF"/>
                </a:solidFill>
                <a:latin typeface="Cambria Math" panose="02040503050406030204" pitchFamily="18" charset="0"/>
                <a:ea typeface="Cambria Math" panose="02040503050406030204" pitchFamily="18" charset="0"/>
              </a:rPr>
              <a:t>Как избежать :</a:t>
            </a:r>
          </a:p>
          <a:p>
            <a:pPr marL="0" lvl="0" indent="0" algn="ctr">
              <a:buNone/>
            </a:pPr>
            <a:r>
              <a:rPr lang="ru-RU" b="1" dirty="0" smtClean="0">
                <a:solidFill>
                  <a:srgbClr val="0000FF"/>
                </a:solidFill>
                <a:latin typeface="Cambria Math" panose="02040503050406030204" pitchFamily="18" charset="0"/>
                <a:ea typeface="Cambria Math" panose="02040503050406030204" pitchFamily="18" charset="0"/>
              </a:rPr>
              <a:t>(</a:t>
            </a:r>
            <a:r>
              <a:rPr lang="ru-RU" b="1" dirty="0">
                <a:solidFill>
                  <a:srgbClr val="0000FF"/>
                </a:solidFill>
                <a:latin typeface="Cambria Math" panose="02040503050406030204" pitchFamily="18" charset="0"/>
                <a:ea typeface="Cambria Math" panose="02040503050406030204" pitchFamily="18" charset="0"/>
              </a:rPr>
              <a:t> Не допускать, чтобы интернет заменил ребенку общение с живыми людьми: родителями и сверстниками).</a:t>
            </a:r>
          </a:p>
          <a:p>
            <a:endParaRPr lang="ru-RU" dirty="0"/>
          </a:p>
        </p:txBody>
      </p:sp>
    </p:spTree>
    <p:extLst>
      <p:ext uri="{BB962C8B-B14F-4D97-AF65-F5344CB8AC3E}">
        <p14:creationId xmlns:p14="http://schemas.microsoft.com/office/powerpoint/2010/main" val="71632932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онтур">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Slice</Template>
  <TotalTime>622</TotalTime>
  <Words>660</Words>
  <Application>Microsoft Office PowerPoint</Application>
  <PresentationFormat>Широкоэкранный</PresentationFormat>
  <Paragraphs>57</Paragraphs>
  <Slides>19</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19</vt:i4>
      </vt:variant>
    </vt:vector>
  </HeadingPairs>
  <TitlesOfParts>
    <vt:vector size="28" baseType="lpstr">
      <vt:lpstr>Arial</vt:lpstr>
      <vt:lpstr>Calibri</vt:lpstr>
      <vt:lpstr>Cambria</vt:lpstr>
      <vt:lpstr>Cambria Math</vt:lpstr>
      <vt:lpstr>Century</vt:lpstr>
      <vt:lpstr>Times New Roman</vt:lpstr>
      <vt:lpstr>Trebuchet MS</vt:lpstr>
      <vt:lpstr>Tw Cen MT</vt:lpstr>
      <vt:lpstr>Контур</vt:lpstr>
      <vt:lpstr>Польза и вред интернета в жизни дошкольников</vt:lpstr>
      <vt:lpstr>Современный мир уже невозможно представить без интернета, знакомство со всемирной сетью у многих начинается с достаточно раннего возраста. Самое популярное увлечение на сегодняшний день – социальные сети.  Практически все молодые люди, дети, их родители и даже бабушки и дедушки имеют свои странички в той или иной социальной сети.  Насколько все-таки полезно такое занятие, что больше оно приносит – вред или пользу?</vt:lpstr>
      <vt:lpstr>Вред интернета для ребенка</vt:lpstr>
      <vt:lpstr>Проблемы со здоровьем</vt:lpstr>
      <vt:lpstr>Неправильная осанка</vt:lpstr>
      <vt:lpstr>Ухудшение зрения</vt:lpstr>
      <vt:lpstr>ПСИХИЧЕСКИЕ ПРОБЛЕМЫ</vt:lpstr>
      <vt:lpstr> Компьютерные игры имеют интересный для малышей сюжет, отменную графику, они красочные и яркие. Сидя перед монитором можно победить или проиграть. Соперника нужно убить, чтобы нейтрализовать его, стать полным победителем. Так как в играх можно кого-то убивать малыши начинают думать, что это возможно и в реальном мире. Такие выводы они могут сделать из-за чрезмерного увлечения компьютерными играми. Поэтому взрослые должны тщательно следить за тем, какие сайты посещают их дети дошкольного возраста, в какие игры играют. </vt:lpstr>
      <vt:lpstr>СОЦИАЛЬНАЯ ПРОБЛЕМА</vt:lpstr>
      <vt:lpstr>Негативные последствия влияния сети Интернет</vt:lpstr>
      <vt:lpstr>-Отстает развитие речи, страдает мышление  (В раннем возрасте идет активное формирование клеток головного мозга, отвечающих за речь и мышление. Ребенок развивается посредством общения. Задавая вопросы, он учится думать, анализировать. Закладываются основы логического мышления. Замещение реального общения интернетом ведет к односторонней связи. Вопросы не задаются, ответов нет, отсутствует диалог. Как итог — отставание в речевом развитии и мышлении);  -Недостаток свежего воздуха  (Время, которое дети проводят в сети, раньше тратили на игры со сверстниками на свежем воздухе. Теперь их не выгнать на улицу. В интернете есть и развлечения, и сетевое общение. Дети страдают от недостатка свежего воздуха, что сказывается на здоровье).  </vt:lpstr>
      <vt:lpstr>5 полезных свойств интернета для ребенка</vt:lpstr>
      <vt:lpstr>2.ПОЗНАНИЕ МИРА  Через игру ребенок быстрее познаёт мир.   С помощью компьютерных обучающих игр он узнает много полезной информации и расширит свой кругозор.   На специальных сайтах может увидеть панорамы разных уголков мира, побывать в музеях, рассмотреть различных представителей животного мира. </vt:lpstr>
      <vt:lpstr>3.ОБЩЕНИЕ С РОДНЫМИ  Посредством интернета мы получаем возможность общаться с родными и близкими, как бы далеко они ни находились.  Благодаря программам ребенок может слышать и видеть бабушек и дедушек, братьев и сестер, а также родителей, когда они по каким-либо причинам не рядом.</vt:lpstr>
      <vt:lpstr>4.ИСТОЧНИК ИНФОРМАЦИИ   Интернет – это бездонный источник информации, который всегда под рукой, если уметь им пользоваться.  Умение добывать нужную информацию – ценное качество, которое пригодится ребенку в будущем. Посредством интернета можно развивать любознательность малыша и обучать его алгоритмам поиска.</vt:lpstr>
      <vt:lpstr>5.Помощник при изучении иностранных языков  Интернет – отличный помощник при изучении иностранных языков.  Благодаря интернету родители могут подобрать не только обучающие программы и игры, но также песни, мультфильмы, передачи для детей на иностранном языке.</vt:lpstr>
      <vt:lpstr>С КАКОГО ВОЗРАСТА МОЖНО ДАВАТЬ РЕБЕНКУ КОПЬЮТЕР И ИНТЕРНЕТ?</vt:lpstr>
      <vt:lpstr>Презентация PowerPoint</vt:lpstr>
      <vt:lpstr>Спасибо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Польза и вред интернета в жизни дошкольников</dc:title>
  <dc:creator>Учетная запись Майкрософт</dc:creator>
  <cp:lastModifiedBy>Учетная запись Майкрософт</cp:lastModifiedBy>
  <cp:revision>47</cp:revision>
  <dcterms:created xsi:type="dcterms:W3CDTF">2021-02-06T04:31:28Z</dcterms:created>
  <dcterms:modified xsi:type="dcterms:W3CDTF">2021-02-09T17:31:10Z</dcterms:modified>
</cp:coreProperties>
</file>